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7"/>
  </p:notesMasterIdLst>
  <p:sldIdLst>
    <p:sldId id="256" r:id="rId2"/>
    <p:sldId id="257" r:id="rId3"/>
    <p:sldId id="260" r:id="rId4"/>
    <p:sldId id="259" r:id="rId5"/>
    <p:sldId id="262" r:id="rId6"/>
    <p:sldId id="263" r:id="rId7"/>
    <p:sldId id="264" r:id="rId8"/>
    <p:sldId id="265" r:id="rId9"/>
    <p:sldId id="261" r:id="rId10"/>
    <p:sldId id="270" r:id="rId11"/>
    <p:sldId id="267" r:id="rId12"/>
    <p:sldId id="268" r:id="rId13"/>
    <p:sldId id="269" r:id="rId14"/>
    <p:sldId id="274" r:id="rId15"/>
    <p:sldId id="286" r:id="rId16"/>
    <p:sldId id="298" r:id="rId17"/>
    <p:sldId id="288" r:id="rId18"/>
    <p:sldId id="266" r:id="rId19"/>
    <p:sldId id="275" r:id="rId20"/>
    <p:sldId id="276" r:id="rId21"/>
    <p:sldId id="299" r:id="rId22"/>
    <p:sldId id="300" r:id="rId23"/>
    <p:sldId id="278" r:id="rId24"/>
    <p:sldId id="279" r:id="rId25"/>
    <p:sldId id="280" r:id="rId26"/>
    <p:sldId id="281" r:id="rId27"/>
    <p:sldId id="327" r:id="rId28"/>
    <p:sldId id="308" r:id="rId29"/>
    <p:sldId id="326" r:id="rId30"/>
    <p:sldId id="258" r:id="rId31"/>
    <p:sldId id="293" r:id="rId32"/>
    <p:sldId id="294" r:id="rId33"/>
    <p:sldId id="325" r:id="rId34"/>
    <p:sldId id="290" r:id="rId35"/>
    <p:sldId id="324" r:id="rId36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6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047F1-3FFC-4F3F-BE04-8C021E5A8EBF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A34C9-D873-4494-9199-6264FFC8F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1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0550" y="4721175"/>
            <a:ext cx="5444475" cy="4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0550" y="4721175"/>
            <a:ext cx="5444475" cy="4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>
            <a:spLocks noGrp="1"/>
          </p:cNvSpPr>
          <p:nvPr>
            <p:ph type="body" idx="1"/>
          </p:nvPr>
        </p:nvSpPr>
        <p:spPr>
          <a:xfrm>
            <a:off x="680550" y="4721175"/>
            <a:ext cx="5444475" cy="4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20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571473" y="1785926"/>
            <a:ext cx="8064556" cy="78581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2857488" y="3643314"/>
            <a:ext cx="3429024" cy="50006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>
                <a:solidFill>
                  <a:srgbClr val="2222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날짜를 입력하세요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23730" y="4500581"/>
            <a:ext cx="4896544" cy="9048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ctr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Smart Embedded System Lab</a:t>
            </a:r>
          </a:p>
          <a:p>
            <a:pPr marL="342900" marR="0" indent="-342900" algn="ctr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Kookmin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University</a:t>
            </a:r>
            <a:endParaRPr kumimoji="1" lang="ko-KR" altLang="en-US" sz="2400" b="1" i="0" u="none" strike="noStrike" kern="0" cap="none" spc="0" normalizeH="0" baseline="0" noProof="0" dirty="0" err="1">
              <a:ln>
                <a:noFill/>
              </a:ln>
              <a:solidFill>
                <a:srgbClr val="22228B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64586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rgbClr val="6699FF"/>
                </a:solidFill>
                <a:latin typeface="Arial" charset="0"/>
                <a:ea typeface="+mn-ea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296280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34CE8CEA-ED4E-4524-AB69-9323C85AB518}" type="datetimeFigureOut">
              <a:rPr lang="ko-KR" altLang="en-US" smtClean="0"/>
              <a:pPr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1742B21A-C11C-425E-9614-FC31E810B5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9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0" y="0"/>
            <a:ext cx="9144000" cy="214290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  <p:pic>
        <p:nvPicPr>
          <p:cNvPr id="25" name="그림 24" descr="lin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357298"/>
            <a:ext cx="9144000" cy="2329736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57000"/>
              </a:srgbClr>
            </a:outerShdw>
          </a:effectLst>
        </p:spPr>
      </p:pic>
      <p:sp>
        <p:nvSpPr>
          <p:cNvPr id="27" name="텍스트 개체 틀 26"/>
          <p:cNvSpPr>
            <a:spLocks noGrp="1"/>
          </p:cNvSpPr>
          <p:nvPr>
            <p:ph type="body" sz="quarter" idx="14" hasCustomPrompt="1"/>
          </p:nvPr>
        </p:nvSpPr>
        <p:spPr>
          <a:xfrm>
            <a:off x="776619" y="2176068"/>
            <a:ext cx="7747054" cy="1000132"/>
          </a:xfrm>
          <a:prstGeom prst="rect">
            <a:avLst/>
          </a:prstGeom>
          <a:effectLst>
            <a:outerShdw blurRad="50800" dist="50800" dir="5400000" sx="193000" sy="193000" algn="ctr" rotWithShape="0">
              <a:srgbClr val="000000"/>
            </a:outerShdw>
          </a:effectLst>
        </p:spPr>
        <p:txBody>
          <a:bodyPr anchor="ctr"/>
          <a:lstStyle>
            <a:lvl1pPr algn="ctr">
              <a:buNone/>
              <a:defRPr sz="4800" b="1" cap="none" spc="0">
                <a:ln w="18000">
                  <a:solidFill>
                    <a:schemeClr val="accent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ko-KR" altLang="en-US" sz="540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r>
              <a:rPr lang="en-US" altLang="ko-KR" sz="540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</a:t>
            </a:r>
          </a:p>
          <a:p>
            <a:r>
              <a:rPr lang="en-US" altLang="ko-KR" sz="540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 / A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4321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971" y="928670"/>
            <a:ext cx="8404260" cy="5500726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Ø"/>
              <a:defRPr sz="1800"/>
            </a:lvl1pPr>
            <a:lvl2pPr marL="541338" indent="-185738">
              <a:defRPr sz="1600"/>
            </a:lvl2pPr>
            <a:lvl3pPr marL="719138" indent="-177800">
              <a:defRPr sz="1600"/>
            </a:lvl3pPr>
            <a:lvl4pPr marL="896938" indent="-177800">
              <a:defRPr sz="1600"/>
            </a:lvl4pPr>
            <a:lvl5pPr marL="1074738" indent="-177800">
              <a:defRPr sz="1600"/>
            </a:lvl5pPr>
            <a:lvl6pPr marL="1252538" indent="-177800">
              <a:defRPr sz="1400"/>
            </a:lvl6pPr>
            <a:lvl7pPr marL="1439863" indent="-187325">
              <a:defRPr sz="1400"/>
            </a:lvl7pPr>
            <a:lvl8pPr marL="1617663" indent="-177800">
              <a:defRPr sz="1400"/>
            </a:lvl8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80975" y="71414"/>
            <a:ext cx="840425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>
              <a:defRPr kumimoji="1" lang="ko-KR" altLang="en-US" sz="2400" b="1" i="0" u="none" strike="noStrike" kern="0" cap="none" spc="0" normalizeH="0" baseline="0" noProof="0" dirty="0">
                <a:ln w="50800"/>
                <a:solidFill>
                  <a:schemeClr val="bg1">
                    <a:shade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64586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rgbClr val="6699FF"/>
                </a:solidFill>
                <a:latin typeface="Arial" charset="0"/>
                <a:ea typeface="+mn-ea"/>
              </a:rPr>
              <a:t>Smart Embedded System Lab</a:t>
            </a:r>
          </a:p>
        </p:txBody>
      </p:sp>
      <p:pic>
        <p:nvPicPr>
          <p:cNvPr id="12" name="Picture 38" descr="전시관별 검색 :: 2020 한국전자전 ::">
            <a:extLst>
              <a:ext uri="{FF2B5EF4-FFF2-40B4-BE49-F238E27FC236}">
                <a16:creationId xmlns:a16="http://schemas.microsoft.com/office/drawing/2014/main" id="{CF3BB3A1-3EA0-44BB-A082-0525D747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29" y="6429396"/>
            <a:ext cx="1238250" cy="4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884FC5-CF61-4D46-9286-BBE3CE41DE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37" y="6507406"/>
            <a:ext cx="1280271" cy="304826"/>
          </a:xfrm>
          <a:prstGeom prst="rect">
            <a:avLst/>
          </a:prstGeom>
        </p:spPr>
      </p:pic>
      <p:pic>
        <p:nvPicPr>
          <p:cNvPr id="11" name="Picture 4" descr="호남대학교 로고">
            <a:extLst>
              <a:ext uri="{FF2B5EF4-FFF2-40B4-BE49-F238E27FC236}">
                <a16:creationId xmlns:a16="http://schemas.microsoft.com/office/drawing/2014/main" id="{D7D6190B-BF03-42A7-BFFA-EF05A3F794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4" b="82891" l="6000" r="93875">
                        <a14:foregroundMark x1="13750" y1="33628" x2="13750" y2="33628"/>
                        <a14:foregroundMark x1="11875" y1="55752" x2="11875" y2="55752"/>
                        <a14:foregroundMark x1="7375" y1="33628" x2="7375" y2="33628"/>
                        <a14:foregroundMark x1="6000" y1="57227" x2="6000" y2="57227"/>
                        <a14:foregroundMark x1="29625" y1="18289" x2="29625" y2="18289"/>
                        <a14:foregroundMark x1="49125" y1="30088" x2="49125" y2="30088"/>
                        <a14:foregroundMark x1="60375" y1="30973" x2="60375" y2="30973"/>
                        <a14:foregroundMark x1="65000" y1="27729" x2="65000" y2="27729"/>
                        <a14:foregroundMark x1="78375" y1="25959" x2="78375" y2="25959"/>
                        <a14:foregroundMark x1="93875" y1="27139" x2="93875" y2="27139"/>
                        <a14:foregroundMark x1="92125" y1="43363" x2="92125" y2="43363"/>
                        <a14:foregroundMark x1="84250" y1="30973" x2="84250" y2="30973"/>
                        <a14:foregroundMark x1="83750" y1="44543" x2="83750" y2="44543"/>
                        <a14:foregroundMark x1="60625" y1="45723" x2="60625" y2="45723"/>
                        <a14:foregroundMark x1="45250" y1="61062" x2="45250" y2="61062"/>
                        <a14:foregroundMark x1="47375" y1="59587" x2="47375" y2="59587"/>
                        <a14:foregroundMark x1="51625" y1="59882" x2="51625" y2="59882"/>
                        <a14:foregroundMark x1="55375" y1="60767" x2="55375" y2="60767"/>
                        <a14:foregroundMark x1="59000" y1="60177" x2="59000" y2="60177"/>
                        <a14:foregroundMark x1="67125" y1="61652" x2="67125" y2="61652"/>
                        <a14:foregroundMark x1="68750" y1="59882" x2="68750" y2="59882"/>
                        <a14:foregroundMark x1="73375" y1="59882" x2="73375" y2="59882"/>
                        <a14:foregroundMark x1="74875" y1="59882" x2="74875" y2="59882"/>
                        <a14:foregroundMark x1="78875" y1="58407" x2="78875" y2="58407"/>
                        <a14:foregroundMark x1="81375" y1="61062" x2="81375" y2="61062"/>
                        <a14:foregroundMark x1="85500" y1="58407" x2="85500" y2="58407"/>
                        <a14:foregroundMark x1="88125" y1="60177" x2="88125" y2="60177"/>
                        <a14:foregroundMark x1="90500" y1="60177" x2="90500" y2="60177"/>
                        <a14:foregroundMark x1="93500" y1="60767" x2="93500" y2="60767"/>
                        <a14:foregroundMark x1="25625" y1="82891" x2="25625" y2="82891"/>
                        <a14:foregroundMark x1="29750" y1="15634" x2="29750" y2="15634"/>
                        <a14:backgroundMark x1="55750" y1="61652" x2="55750" y2="61652"/>
                        <a14:backgroundMark x1="81625" y1="59882" x2="81625" y2="59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8" t="12318" r="2581" b="11404"/>
          <a:stretch/>
        </p:blipFill>
        <p:spPr bwMode="auto">
          <a:xfrm>
            <a:off x="1280271" y="6507406"/>
            <a:ext cx="1106665" cy="3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971" y="1357298"/>
            <a:ext cx="8404260" cy="492922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Ø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81000" y="71414"/>
            <a:ext cx="838200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>
              <a:defRPr kumimoji="1" lang="ko-KR" altLang="en-US" sz="2400" b="1" i="0" u="none" strike="noStrike" kern="0" cap="none" spc="0" normalizeH="0" baseline="0" noProof="0" dirty="0">
                <a:ln w="50800"/>
                <a:solidFill>
                  <a:schemeClr val="bg1">
                    <a:shade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380973" y="888210"/>
            <a:ext cx="3556024" cy="357190"/>
          </a:xfrm>
          <a:prstGeom prst="roundRect">
            <a:avLst>
              <a:gd name="adj" fmla="val 32193"/>
            </a:avLst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627784" y="920578"/>
            <a:ext cx="3118715" cy="285736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실습 명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422068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971" y="1357298"/>
            <a:ext cx="8404260" cy="492922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Ø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81000" y="71414"/>
            <a:ext cx="838200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>
              <a:defRPr kumimoji="1" lang="ko-KR" altLang="en-US" sz="2400" b="1" i="0" u="none" strike="noStrike" kern="0" cap="none" spc="0" normalizeH="0" baseline="0" noProof="0" dirty="0">
                <a:ln w="50800"/>
                <a:solidFill>
                  <a:schemeClr val="bg1">
                    <a:shade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380972" y="888210"/>
            <a:ext cx="4119020" cy="357190"/>
          </a:xfrm>
          <a:prstGeom prst="roundRect">
            <a:avLst>
              <a:gd name="adj" fmla="val 32193"/>
            </a:avLst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627784" y="920578"/>
            <a:ext cx="3656189" cy="324822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실습 명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337354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0"/>
            <a:ext cx="9144000" cy="714356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971" y="1357298"/>
            <a:ext cx="8404260" cy="221457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Ø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81000" y="71414"/>
            <a:ext cx="838200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>
              <a:defRPr kumimoji="1" lang="ko-KR" altLang="en-US" sz="2400" b="1" i="0" u="none" strike="noStrike" kern="0" cap="none" spc="0" normalizeH="0" baseline="0" noProof="0" dirty="0">
                <a:ln w="50800"/>
                <a:solidFill>
                  <a:schemeClr val="bg1">
                    <a:shade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80973" y="888210"/>
            <a:ext cx="3556024" cy="357190"/>
          </a:xfrm>
          <a:prstGeom prst="roundRect">
            <a:avLst>
              <a:gd name="adj" fmla="val 32193"/>
            </a:avLst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627784" y="920578"/>
            <a:ext cx="3118715" cy="285736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실습 명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380971" y="4143380"/>
            <a:ext cx="8404260" cy="221457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Ø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380972" y="3674292"/>
            <a:ext cx="3619524" cy="357190"/>
          </a:xfrm>
          <a:prstGeom prst="roundRect">
            <a:avLst>
              <a:gd name="adj" fmla="val 32193"/>
            </a:avLst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627785" y="3706660"/>
            <a:ext cx="3182215" cy="285736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실습 명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367393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2412990" y="1928802"/>
            <a:ext cx="4254529" cy="428628"/>
          </a:xfrm>
          <a:prstGeom prst="roundRect">
            <a:avLst>
              <a:gd name="adj" fmla="val 32193"/>
            </a:avLst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3283799" y="1959050"/>
            <a:ext cx="2576413" cy="365428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Chapter </a:t>
            </a:r>
            <a:r>
              <a:rPr lang="ko-KR" altLang="en-US" dirty="0"/>
              <a:t>명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9" y="2500316"/>
            <a:ext cx="3492524" cy="214313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Tx/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ea typeface="+mj-ea"/>
              </a:defRPr>
            </a:lvl1pPr>
            <a:lvl2pPr algn="l">
              <a:defRPr sz="1400" baseline="0"/>
            </a:lvl2pPr>
          </a:lstStyle>
          <a:p>
            <a:pPr lvl="0"/>
            <a:r>
              <a:rPr lang="en-US" altLang="ko-KR" dirty="0"/>
              <a:t>Section </a:t>
            </a:r>
            <a:r>
              <a:rPr lang="ko-KR" altLang="en-US" dirty="0"/>
              <a:t>명</a:t>
            </a:r>
            <a:endParaRPr lang="en-US" altLang="ko-KR" dirty="0"/>
          </a:p>
          <a:p>
            <a:pPr lvl="1"/>
            <a:r>
              <a:rPr lang="en-US" altLang="ko-KR" dirty="0"/>
              <a:t>Sub-section </a:t>
            </a:r>
            <a:r>
              <a:rPr lang="ko-KR" altLang="en-US" dirty="0"/>
              <a:t>명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0" y="0"/>
            <a:ext cx="9144000" cy="214290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154006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 bwMode="auto">
          <a:xfrm>
            <a:off x="0" y="6429396"/>
            <a:ext cx="9144000" cy="4286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2412990" y="357166"/>
            <a:ext cx="4254529" cy="428628"/>
          </a:xfrm>
          <a:prstGeom prst="roundRect">
            <a:avLst>
              <a:gd name="adj" fmla="val 32193"/>
            </a:avLst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3283799" y="387414"/>
            <a:ext cx="2576413" cy="365428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Chapter </a:t>
            </a:r>
            <a:r>
              <a:rPr lang="ko-KR" altLang="en-US" dirty="0"/>
              <a:t>명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9" y="928690"/>
            <a:ext cx="3492524" cy="492921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Tx/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ea typeface="+mj-ea"/>
              </a:defRPr>
            </a:lvl1pPr>
            <a:lvl2pPr>
              <a:defRPr sz="1400"/>
            </a:lvl2pPr>
          </a:lstStyle>
          <a:p>
            <a:pPr lvl="0"/>
            <a:r>
              <a:rPr lang="en-US" altLang="ko-KR" dirty="0"/>
              <a:t>Section </a:t>
            </a:r>
            <a:r>
              <a:rPr lang="ko-KR" altLang="en-US" dirty="0"/>
              <a:t>명</a:t>
            </a:r>
            <a:endParaRPr lang="en-US" altLang="ko-KR" dirty="0"/>
          </a:p>
          <a:p>
            <a:pPr lvl="1"/>
            <a:r>
              <a:rPr lang="en-US" altLang="ko-KR" dirty="0"/>
              <a:t>Sub-section </a:t>
            </a:r>
            <a:r>
              <a:rPr lang="ko-KR" altLang="en-US" dirty="0"/>
              <a:t>명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0" y="0"/>
            <a:ext cx="9144000" cy="214290"/>
          </a:xfrm>
          <a:prstGeom prst="rect">
            <a:avLst/>
          </a:prstGeom>
          <a:solidFill>
            <a:srgbClr val="3C8DC2"/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294800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71414"/>
            <a:ext cx="8382000" cy="7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>
              <a:defRPr kumimoji="1" lang="ko-KR" altLang="en-US" sz="3200" b="1" i="0" u="none" strike="noStrike" kern="0" cap="none" spc="0" normalizeH="0" baseline="0" noProof="0" dirty="0">
                <a:ln w="50800"/>
                <a:solidFill>
                  <a:schemeClr val="bg1">
                    <a:shade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293" y="1268413"/>
            <a:ext cx="8389937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5233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1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658036" y="6438924"/>
            <a:ext cx="451043" cy="371503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89990" tIns="46795" rIns="89990" bIns="46795" anchor="ctr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02BFA84-CD1C-4022-BF22-9FC94887A04A}" type="slidenum">
              <a:rPr kumimoji="0" lang="en-US" altLang="ko-KR" sz="1800" b="1">
                <a:solidFill>
                  <a:schemeClr val="bg1"/>
                </a:solidFill>
                <a:latin typeface="Times New Roman" pitchFamily="18" charset="0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800" b="1">
              <a:solidFill>
                <a:schemeClr val="bg1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3464585" y="6507406"/>
            <a:ext cx="2352224" cy="279180"/>
          </a:xfrm>
          <a:prstGeom prst="rect">
            <a:avLst/>
          </a:prstGeom>
          <a:noFill/>
          <a:ln w="19050" cap="sq">
            <a:noFill/>
            <a:miter lim="800000"/>
            <a:headEnd/>
            <a:tailEnd type="none" w="lg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1200" dirty="0">
                <a:solidFill>
                  <a:srgbClr val="6699FF"/>
                </a:solidFill>
                <a:latin typeface="Arial" charset="0"/>
                <a:ea typeface="굴림" charset="-127"/>
                <a:cs typeface="+mn-cs"/>
              </a:rPr>
              <a:t>Smart Embedded System Lab</a:t>
            </a:r>
          </a:p>
        </p:txBody>
      </p:sp>
    </p:spTree>
    <p:extLst>
      <p:ext uri="{BB962C8B-B14F-4D97-AF65-F5344CB8AC3E}">
        <p14:creationId xmlns:p14="http://schemas.microsoft.com/office/powerpoint/2010/main" val="379763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lang="en-US" altLang="ko-KR" sz="2800" b="1" i="0" u="none" strike="noStrike" kern="0" cap="none" spc="0" normalizeH="0" baseline="0" noProof="0" dirty="0" smtClean="0">
          <a:ln w="50800"/>
          <a:solidFill>
            <a:schemeClr val="bg1">
              <a:shade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uLnTx/>
          <a:uFillTx/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체" pitchFamily="49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33CC"/>
        </a:buClr>
        <a:buFont typeface="Wingdings" pitchFamily="2" charset="2"/>
        <a:buChar char="r"/>
        <a:defRPr kumimoji="1" sz="2400" b="1">
          <a:solidFill>
            <a:srgbClr val="0033CC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30188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30188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971800" indent="-230188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429000" indent="-230188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886200" indent="-230188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buzz1321@kookmin.ac.k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mailto:qiaiqiai2@kookmin.ac.k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ESL-KMU/Autonomous-AI/blob/main/Day2/%EA%B0%9D%EC%B2%B4%EC%9D%B8%EC%8B%9D%EB%8C%80%ED%9A%8C/%EA%B0%9D%EC%B2%B4%EC%9D%B8%EC%8B%9D%EB%8C%80%ED%9A%8C(YOLO).ipynb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dd-data.berkeley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BC2178-C66D-4AF9-9BBF-2F99EA041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객체 </a:t>
            </a:r>
            <a:r>
              <a:rPr lang="ko-KR" altLang="en-US" dirty="0"/>
              <a:t>인식 대회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C0C92-F0D9-4904-AB5D-78A1FBACD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1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DEB1034-12E8-4105-991D-5E2380EF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71" y="928670"/>
            <a:ext cx="8540838" cy="5500726"/>
          </a:xfrm>
        </p:spPr>
        <p:txBody>
          <a:bodyPr/>
          <a:lstStyle/>
          <a:p>
            <a:r>
              <a:rPr lang="ko-KR" altLang="en-US" dirty="0"/>
              <a:t>제공 데이터 셋 설명</a:t>
            </a:r>
            <a:endParaRPr lang="en-US" altLang="ko-KR" dirty="0"/>
          </a:p>
          <a:p>
            <a:pPr lvl="1"/>
            <a:r>
              <a:rPr lang="en-US" altLang="ko-KR" b="0" dirty="0" smtClean="0"/>
              <a:t>Autonomous-AI </a:t>
            </a:r>
            <a:r>
              <a:rPr lang="en-US" altLang="ko-KR" b="0" dirty="0" err="1" smtClean="0"/>
              <a:t>Github</a:t>
            </a:r>
            <a:r>
              <a:rPr lang="ko-KR" altLang="en-US" b="0" dirty="0" smtClean="0"/>
              <a:t>를 통해 제공 데이터 셋 </a:t>
            </a:r>
            <a:r>
              <a:rPr lang="ko-KR" altLang="en-US" b="0" dirty="0"/>
              <a:t>다운로드 가능</a:t>
            </a:r>
            <a:endParaRPr lang="en-US" altLang="ko-KR" b="0" dirty="0"/>
          </a:p>
          <a:p>
            <a:pPr lvl="1"/>
            <a:r>
              <a:rPr lang="en-US" altLang="ko-KR" dirty="0" smtClean="0"/>
              <a:t>5400</a:t>
            </a:r>
            <a:r>
              <a:rPr lang="ko-KR" altLang="en-US" dirty="0"/>
              <a:t>개의 이미지</a:t>
            </a:r>
            <a:r>
              <a:rPr lang="en-US" altLang="ko-KR" dirty="0"/>
              <a:t>, </a:t>
            </a:r>
            <a:r>
              <a:rPr lang="ko-KR" altLang="en-US" dirty="0"/>
              <a:t>라벨 데이터가 있는 </a:t>
            </a:r>
            <a:r>
              <a:rPr lang="ko-KR" altLang="en-US" dirty="0" smtClean="0"/>
              <a:t>학습 및 검증</a:t>
            </a:r>
            <a:r>
              <a:rPr lang="en-US" altLang="ko-KR" dirty="0" smtClean="0"/>
              <a:t> </a:t>
            </a:r>
            <a:r>
              <a:rPr lang="ko-KR" altLang="en-US" dirty="0"/>
              <a:t>폴더와</a:t>
            </a:r>
            <a:r>
              <a:rPr lang="en-US" altLang="ko-KR" dirty="0"/>
              <a:t>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 </a:t>
            </a:r>
            <a:r>
              <a:rPr lang="ko-KR" altLang="en-US" dirty="0"/>
              <a:t>파일로 구성</a:t>
            </a:r>
            <a:endParaRPr lang="en-US" altLang="ko-KR" dirty="0"/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Train_data</a:t>
            </a:r>
            <a:endParaRPr lang="en-US" altLang="ko-KR" dirty="0">
              <a:solidFill>
                <a:srgbClr val="FF0000"/>
              </a:solidFill>
            </a:endParaRPr>
          </a:p>
          <a:p>
            <a:pPr lvl="3"/>
            <a:r>
              <a:rPr lang="en-US" altLang="ko-KR" dirty="0" smtClean="0"/>
              <a:t>4200</a:t>
            </a:r>
            <a:r>
              <a:rPr lang="ko-KR" altLang="en-US" dirty="0"/>
              <a:t>개의 버클리 이미지</a:t>
            </a:r>
            <a:r>
              <a:rPr lang="en-US" altLang="ko-KR" dirty="0"/>
              <a:t>, </a:t>
            </a:r>
            <a:r>
              <a:rPr lang="ko-KR" altLang="en-US" dirty="0"/>
              <a:t>라벨 데이터 폴더</a:t>
            </a:r>
            <a:endParaRPr lang="en-US" altLang="ko-KR" dirty="0"/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val_data</a:t>
            </a:r>
            <a:endParaRPr lang="en-US" altLang="ko-KR" dirty="0">
              <a:solidFill>
                <a:srgbClr val="FF0000"/>
              </a:solidFill>
            </a:endParaRPr>
          </a:p>
          <a:p>
            <a:pPr lvl="3"/>
            <a:r>
              <a:rPr lang="en-US" altLang="ko-KR" dirty="0" smtClean="0"/>
              <a:t>1200</a:t>
            </a:r>
            <a:r>
              <a:rPr lang="ko-KR" altLang="en-US" dirty="0" smtClean="0"/>
              <a:t>개의 버클리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라벨 데이터 폴더</a:t>
            </a:r>
            <a:endParaRPr lang="en-US" altLang="ko-KR" dirty="0"/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Custom_data.yaml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/>
            <a:r>
              <a:rPr lang="ko-KR" altLang="en-US" dirty="0" smtClean="0"/>
              <a:t>클래스 </a:t>
            </a:r>
            <a:r>
              <a:rPr lang="ko-KR" altLang="en-US" dirty="0"/>
              <a:t>이름 </a:t>
            </a:r>
            <a:r>
              <a:rPr lang="ko-KR" altLang="en-US" dirty="0" smtClean="0"/>
              <a:t>및 개수 설정 </a:t>
            </a:r>
            <a:endParaRPr lang="en-US" altLang="ko-KR" dirty="0" smtClean="0"/>
          </a:p>
          <a:p>
            <a:pPr lvl="3"/>
            <a:r>
              <a:rPr lang="ko-KR" altLang="en-US" dirty="0"/>
              <a:t>학습 이미지 </a:t>
            </a:r>
            <a:r>
              <a:rPr lang="ko-KR" altLang="en-US" dirty="0" smtClean="0"/>
              <a:t>폴더 경로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검증 이미지 폴더 경로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DF7FB5-A0D0-441F-84AF-DB4C661C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 데이터 셋 설명</a:t>
            </a:r>
          </a:p>
        </p:txBody>
      </p:sp>
    </p:spTree>
    <p:extLst>
      <p:ext uri="{BB962C8B-B14F-4D97-AF65-F5344CB8AC3E}">
        <p14:creationId xmlns:p14="http://schemas.microsoft.com/office/powerpoint/2010/main" val="306723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6F22C1-A87F-4668-A89E-8B9EBAB34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train_data</a:t>
            </a:r>
            <a:endParaRPr lang="en-US" altLang="ko-KR" dirty="0"/>
          </a:p>
          <a:p>
            <a:pPr lvl="1"/>
            <a:r>
              <a:rPr lang="en-US" altLang="ko-KR" dirty="0" smtClean="0"/>
              <a:t>4200</a:t>
            </a:r>
            <a:r>
              <a:rPr lang="ko-KR" altLang="en-US" dirty="0"/>
              <a:t>장의 학습데이터로 구성</a:t>
            </a:r>
            <a:endParaRPr lang="en-US" altLang="ko-KR" dirty="0"/>
          </a:p>
          <a:p>
            <a:pPr lvl="2"/>
            <a:r>
              <a:rPr lang="ko-KR" altLang="en-US" dirty="0"/>
              <a:t>각 이미지에 매칭되는 </a:t>
            </a:r>
            <a:r>
              <a:rPr lang="en-US" altLang="ko-KR" dirty="0" smtClean="0"/>
              <a:t>4200</a:t>
            </a:r>
            <a:r>
              <a:rPr lang="ko-KR" altLang="en-US" dirty="0"/>
              <a:t>개의 라벨 데이터 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68EF63-6AE8-4D93-9473-C14EDAC0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 데이터 셋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9A9AA-D636-454E-94BF-19938BA5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75" y="2575529"/>
            <a:ext cx="6056851" cy="2865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D41030-6C67-4ED9-9A31-BAA0B0D2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159" y="711860"/>
            <a:ext cx="1302389" cy="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2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29BF40C-3B78-4EA5-8289-60C3E1E5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train_data</a:t>
            </a:r>
            <a:endParaRPr lang="en-US" altLang="ko-KR" dirty="0"/>
          </a:p>
          <a:p>
            <a:pPr lvl="1"/>
            <a:r>
              <a:rPr lang="ko-KR" altLang="en-US" dirty="0"/>
              <a:t>라벨 데이터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클래스 넘버</a:t>
            </a:r>
            <a:r>
              <a:rPr lang="en-US" altLang="ko-KR" dirty="0"/>
              <a:t>&gt;, &lt;</a:t>
            </a:r>
            <a:r>
              <a:rPr lang="ko-KR" altLang="en-US" dirty="0"/>
              <a:t>경계박스 중심의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&gt;, &lt;</a:t>
            </a:r>
            <a:r>
              <a:rPr lang="ko-KR" altLang="en-US" dirty="0"/>
              <a:t>경계박스 중심의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&gt;, </a:t>
            </a:r>
            <a:br>
              <a:rPr lang="en-US" altLang="ko-KR" dirty="0"/>
            </a:br>
            <a:r>
              <a:rPr lang="en-US" altLang="ko-KR" dirty="0"/>
              <a:t>&lt;width&gt;, &lt;height&gt;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93CE5A-7D73-48EE-9315-3EC8722E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 데이터 셋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0A2544-A339-442A-88BD-1A02CE025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9" y="3679033"/>
            <a:ext cx="1495425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098F5F-EFF4-4577-8CE3-AA705D44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091" y="3075983"/>
            <a:ext cx="6022509" cy="1107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825E18-F24C-4E97-80FA-871D784E2E7E}"/>
              </a:ext>
            </a:extLst>
          </p:cNvPr>
          <p:cNvSpPr/>
          <p:nvPr/>
        </p:nvSpPr>
        <p:spPr bwMode="auto">
          <a:xfrm>
            <a:off x="1106481" y="3679033"/>
            <a:ext cx="769915" cy="1009650"/>
          </a:xfrm>
          <a:prstGeom prst="rect">
            <a:avLst/>
          </a:prstGeom>
          <a:noFill/>
          <a:ln w="28575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140D2731-C9AE-4808-BA2D-674E3C6E2C0C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 bwMode="auto">
          <a:xfrm flipV="1">
            <a:off x="1876396" y="3629921"/>
            <a:ext cx="1042695" cy="553937"/>
          </a:xfrm>
          <a:prstGeom prst="curvedConnector3">
            <a:avLst/>
          </a:prstGeom>
          <a:noFill/>
          <a:ln w="28575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A5B5A215-A702-4D09-B286-493F22478C14}"/>
              </a:ext>
            </a:extLst>
          </p:cNvPr>
          <p:cNvSpPr/>
          <p:nvPr/>
        </p:nvSpPr>
        <p:spPr bwMode="auto">
          <a:xfrm>
            <a:off x="2860368" y="3075983"/>
            <a:ext cx="193225" cy="193225"/>
          </a:xfrm>
          <a:prstGeom prst="ellipse">
            <a:avLst/>
          </a:prstGeom>
          <a:noFill/>
          <a:ln w="28575" cap="sq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E4321F-1FDE-4CAD-8D79-587A9A7F42B1}"/>
              </a:ext>
            </a:extLst>
          </p:cNvPr>
          <p:cNvSpPr txBox="1"/>
          <p:nvPr/>
        </p:nvSpPr>
        <p:spPr>
          <a:xfrm>
            <a:off x="2113912" y="2863486"/>
            <a:ext cx="939681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클래스 넘버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0888B3B-F489-4CE2-92AC-59AFDBC10DC4}"/>
              </a:ext>
            </a:extLst>
          </p:cNvPr>
          <p:cNvSpPr/>
          <p:nvPr/>
        </p:nvSpPr>
        <p:spPr bwMode="auto">
          <a:xfrm>
            <a:off x="3077194" y="3075983"/>
            <a:ext cx="1226358" cy="196181"/>
          </a:xfrm>
          <a:prstGeom prst="ellipse">
            <a:avLst/>
          </a:prstGeom>
          <a:noFill/>
          <a:ln w="28575" cap="sq" cmpd="sng" algn="ctr">
            <a:solidFill>
              <a:srgbClr val="00B05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19AE5-4576-4B1E-ACB4-08E13A14A662}"/>
              </a:ext>
            </a:extLst>
          </p:cNvPr>
          <p:cNvSpPr txBox="1"/>
          <p:nvPr/>
        </p:nvSpPr>
        <p:spPr>
          <a:xfrm>
            <a:off x="3016951" y="2822910"/>
            <a:ext cx="134684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박스 중심의 </a:t>
            </a:r>
            <a:r>
              <a:rPr kumimoji="1" lang="en-US" altLang="ko-KR" sz="1100" b="1" kern="0" dirty="0">
                <a:solidFill>
                  <a:srgbClr val="00B050"/>
                </a:solidFill>
                <a:latin typeface="맑은 고딕"/>
                <a:ea typeface="맑은 고딕"/>
              </a:rPr>
              <a:t>x</a:t>
            </a:r>
            <a:r>
              <a:rPr kumimoji="1" lang="ko-KR" altLang="en-US" sz="1100" b="1" kern="0" dirty="0">
                <a:solidFill>
                  <a:srgbClr val="00B050"/>
                </a:solidFill>
                <a:latin typeface="맑은 고딕"/>
                <a:ea typeface="맑은 고딕"/>
              </a:rPr>
              <a:t>좌표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CAC1EC3-5FFA-4A42-8ACA-A8BC5AABEBE7}"/>
              </a:ext>
            </a:extLst>
          </p:cNvPr>
          <p:cNvSpPr/>
          <p:nvPr/>
        </p:nvSpPr>
        <p:spPr bwMode="auto">
          <a:xfrm>
            <a:off x="4325753" y="3075983"/>
            <a:ext cx="1346844" cy="198307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6E8E6B-E45E-4FE9-B69B-2AA1F5854E1F}"/>
              </a:ext>
            </a:extLst>
          </p:cNvPr>
          <p:cNvSpPr txBox="1"/>
          <p:nvPr/>
        </p:nvSpPr>
        <p:spPr>
          <a:xfrm>
            <a:off x="4325753" y="2843198"/>
            <a:ext cx="134684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박스 중심의 </a:t>
            </a: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y</a:t>
            </a:r>
            <a:r>
              <a:rPr kumimoji="1" lang="ko-KR" altLang="en-US" sz="1100" b="1" kern="0" dirty="0">
                <a:solidFill>
                  <a:srgbClr val="FF0000"/>
                </a:solidFill>
                <a:latin typeface="맑은 고딕"/>
                <a:ea typeface="맑은 고딕"/>
              </a:rPr>
              <a:t>좌표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8B43DC-97F5-4E0F-A253-1186F23DD20A}"/>
              </a:ext>
            </a:extLst>
          </p:cNvPr>
          <p:cNvSpPr/>
          <p:nvPr/>
        </p:nvSpPr>
        <p:spPr bwMode="auto">
          <a:xfrm>
            <a:off x="5683244" y="3076792"/>
            <a:ext cx="1346844" cy="198307"/>
          </a:xfrm>
          <a:prstGeom prst="ellipse">
            <a:avLst/>
          </a:prstGeom>
          <a:noFill/>
          <a:ln w="28575" cap="sq" cmpd="sng" algn="ctr">
            <a:solidFill>
              <a:srgbClr val="FFC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2B087-4D0A-4200-896C-9290A2D098EB}"/>
              </a:ext>
            </a:extLst>
          </p:cNvPr>
          <p:cNvSpPr txBox="1"/>
          <p:nvPr/>
        </p:nvSpPr>
        <p:spPr>
          <a:xfrm>
            <a:off x="6075178" y="2843198"/>
            <a:ext cx="562975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/>
              </a:rPr>
              <a:t>width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79D7AF3-2E16-4DDC-9F76-9102653DFB31}"/>
              </a:ext>
            </a:extLst>
          </p:cNvPr>
          <p:cNvSpPr/>
          <p:nvPr/>
        </p:nvSpPr>
        <p:spPr bwMode="auto">
          <a:xfrm>
            <a:off x="7046706" y="3088030"/>
            <a:ext cx="1451341" cy="164400"/>
          </a:xfrm>
          <a:prstGeom prst="ellipse">
            <a:avLst/>
          </a:prstGeom>
          <a:noFill/>
          <a:ln w="28575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CE6AF-0599-4C1F-B27A-C4DA45D14F30}"/>
              </a:ext>
            </a:extLst>
          </p:cNvPr>
          <p:cNvSpPr txBox="1"/>
          <p:nvPr/>
        </p:nvSpPr>
        <p:spPr>
          <a:xfrm>
            <a:off x="7496889" y="2852627"/>
            <a:ext cx="612668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맑은 고딕"/>
                <a:ea typeface="맑은 고딕"/>
              </a:rPr>
              <a:t>height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290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76" y="2958789"/>
            <a:ext cx="5773260" cy="23960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8E7CC8-6487-4CB8-9755-86661C17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Costom_data.yaml</a:t>
            </a:r>
            <a:endParaRPr lang="en-US" altLang="ko-KR" dirty="0"/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/>
              <a:t>이미지 폴더 </a:t>
            </a:r>
            <a:r>
              <a:rPr lang="ko-KR" altLang="en-US" dirty="0" smtClean="0"/>
              <a:t>경로설정</a:t>
            </a:r>
            <a:endParaRPr lang="ko-KR" altLang="en-US" dirty="0"/>
          </a:p>
          <a:p>
            <a:pPr lvl="1"/>
            <a:r>
              <a:rPr lang="ko-KR" altLang="en-US" dirty="0"/>
              <a:t>검증 이미지 폴더 </a:t>
            </a:r>
            <a:r>
              <a:rPr lang="ko-KR" altLang="en-US" dirty="0" smtClean="0"/>
              <a:t>경로설정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이미지 폴더 경로설정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수정 </a:t>
            </a:r>
            <a:r>
              <a:rPr lang="en-US" altLang="ko-KR" dirty="0" smtClean="0">
                <a:solidFill>
                  <a:srgbClr val="FF0000"/>
                </a:solidFill>
              </a:rPr>
              <a:t>x)</a:t>
            </a:r>
          </a:p>
          <a:p>
            <a:pPr lvl="1"/>
            <a:r>
              <a:rPr lang="ko-KR" altLang="en-US" dirty="0"/>
              <a:t>클래스 이름 및 개수 설정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E2D85F-976E-498B-B18C-14EB86B3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 데이터 셋 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74" y="928670"/>
            <a:ext cx="1532859" cy="2881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903271" y="2888479"/>
            <a:ext cx="3232893" cy="364016"/>
          </a:xfrm>
          <a:prstGeom prst="rect">
            <a:avLst/>
          </a:prstGeom>
          <a:noFill/>
          <a:ln w="3492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903270" y="4349809"/>
            <a:ext cx="908750" cy="341832"/>
          </a:xfrm>
          <a:prstGeom prst="rect">
            <a:avLst/>
          </a:prstGeom>
          <a:noFill/>
          <a:ln w="3492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903271" y="3266132"/>
            <a:ext cx="2894735" cy="272115"/>
          </a:xfrm>
          <a:prstGeom prst="rect">
            <a:avLst/>
          </a:prstGeom>
          <a:noFill/>
          <a:ln w="3492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903270" y="4691641"/>
            <a:ext cx="5890638" cy="663165"/>
          </a:xfrm>
          <a:prstGeom prst="rect">
            <a:avLst/>
          </a:prstGeom>
          <a:noFill/>
          <a:ln w="3492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6244" y="2896567"/>
            <a:ext cx="224773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kern="0" dirty="0" smtClean="0">
                <a:latin typeface="맑은 고딕"/>
                <a:ea typeface="맑은 고딕"/>
              </a:rPr>
              <a:t>학습 이미지 폴더 경로</a:t>
            </a:r>
            <a:endParaRPr kumimoji="1" lang="ko-KR" altLang="en-US" sz="1600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4607" y="3319932"/>
            <a:ext cx="224773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kern="0" dirty="0" smtClean="0">
                <a:latin typeface="맑은 고딕"/>
                <a:ea typeface="맑은 고딕"/>
              </a:rPr>
              <a:t>검증 이미지 폴더 경로</a:t>
            </a:r>
            <a:endParaRPr kumimoji="1" lang="ko-KR" altLang="en-US" sz="1600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1268" y="4291327"/>
            <a:ext cx="135485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kern="0" dirty="0" smtClean="0">
                <a:latin typeface="맑은 고딕"/>
                <a:ea typeface="맑은 고딕"/>
              </a:rPr>
              <a:t>클래스 개수 </a:t>
            </a:r>
            <a:endParaRPr kumimoji="1" lang="ko-KR" altLang="en-US" sz="1600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5230" y="4929960"/>
            <a:ext cx="135485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kern="0" dirty="0" smtClean="0">
                <a:latin typeface="맑은 고딕"/>
                <a:ea typeface="맑은 고딕"/>
              </a:rPr>
              <a:t>클래스 이름 </a:t>
            </a:r>
            <a:endParaRPr kumimoji="1" lang="ko-KR" altLang="en-US" sz="1600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 flipH="1" flipV="1">
            <a:off x="2009537" y="4519095"/>
            <a:ext cx="577678" cy="2923"/>
          </a:xfrm>
          <a:prstGeom prst="straightConnector1">
            <a:avLst/>
          </a:prstGeom>
          <a:noFill/>
          <a:ln w="190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 flipH="1" flipV="1">
            <a:off x="7095673" y="5099237"/>
            <a:ext cx="236605" cy="1"/>
          </a:xfrm>
          <a:prstGeom prst="straightConnector1">
            <a:avLst/>
          </a:prstGeom>
          <a:noFill/>
          <a:ln w="190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 flipH="1">
            <a:off x="4503633" y="3044849"/>
            <a:ext cx="361949" cy="0"/>
          </a:xfrm>
          <a:prstGeom prst="straightConnector1">
            <a:avLst/>
          </a:prstGeom>
          <a:noFill/>
          <a:ln w="190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9" name="직선 화살표 연결선 38"/>
          <p:cNvCxnSpPr/>
          <p:nvPr/>
        </p:nvCxnSpPr>
        <p:spPr bwMode="auto">
          <a:xfrm flipH="1">
            <a:off x="4141684" y="3447513"/>
            <a:ext cx="361949" cy="0"/>
          </a:xfrm>
          <a:prstGeom prst="straightConnector1">
            <a:avLst/>
          </a:prstGeom>
          <a:noFill/>
          <a:ln w="190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903271" y="3521530"/>
            <a:ext cx="3042855" cy="302469"/>
          </a:xfrm>
          <a:prstGeom prst="rect">
            <a:avLst/>
          </a:prstGeom>
          <a:noFill/>
          <a:ln w="34925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29236" y="3573938"/>
            <a:ext cx="245291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kern="0" dirty="0" smtClean="0">
                <a:latin typeface="맑은 고딕"/>
                <a:ea typeface="맑은 고딕"/>
              </a:rPr>
              <a:t>테스트 이미지 폴더 경로</a:t>
            </a:r>
            <a:endParaRPr kumimoji="1" lang="ko-KR" altLang="en-US" sz="1600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23" name="직선 화살표 연결선 22"/>
          <p:cNvCxnSpPr/>
          <p:nvPr/>
        </p:nvCxnSpPr>
        <p:spPr bwMode="auto">
          <a:xfrm flipH="1">
            <a:off x="4322658" y="3672764"/>
            <a:ext cx="361949" cy="0"/>
          </a:xfrm>
          <a:prstGeom prst="straightConnector1">
            <a:avLst/>
          </a:prstGeom>
          <a:noFill/>
          <a:ln w="19050" cap="sq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4488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E93D34-075D-48E8-9E6C-CEB442B004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대회 제출 및 평가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8045C-FE53-4D86-96F6-DA8F89B958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44C543F-7B62-4FF1-A56A-497238B68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대회 결과 제출</a:t>
            </a:r>
            <a:endParaRPr lang="en-US" altLang="ko-KR" dirty="0"/>
          </a:p>
          <a:p>
            <a:pPr lvl="1"/>
            <a:r>
              <a:rPr lang="ko-KR" altLang="en-US" dirty="0"/>
              <a:t>버클리 데이터 학습하여 나온 </a:t>
            </a:r>
            <a:r>
              <a:rPr lang="en-US" altLang="ko-KR" dirty="0"/>
              <a:t>3</a:t>
            </a:r>
            <a:r>
              <a:rPr lang="ko-KR" altLang="en-US" dirty="0"/>
              <a:t>개의 파일을 압축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chart.png</a:t>
            </a:r>
          </a:p>
          <a:p>
            <a:pPr lvl="3"/>
            <a:r>
              <a:rPr lang="en-US" altLang="ko-KR" dirty="0"/>
              <a:t>Loss </a:t>
            </a:r>
            <a:r>
              <a:rPr lang="ko-KR" altLang="en-US" dirty="0" smtClean="0"/>
              <a:t>그래프 </a:t>
            </a:r>
            <a:r>
              <a:rPr lang="ko-KR" altLang="en-US" dirty="0" err="1" smtClean="0"/>
              <a:t>캡쳐본</a:t>
            </a:r>
            <a:endParaRPr lang="en-US" altLang="ko-KR" dirty="0"/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cfg.jpg</a:t>
            </a:r>
            <a:endParaRPr lang="en-US" altLang="ko-KR" dirty="0">
              <a:solidFill>
                <a:srgbClr val="FF0000"/>
              </a:solidFill>
            </a:endParaRPr>
          </a:p>
          <a:p>
            <a:pPr lvl="3"/>
            <a:r>
              <a:rPr lang="ko-KR" altLang="en-US" dirty="0"/>
              <a:t>파라미터 설정 </a:t>
            </a:r>
            <a:r>
              <a:rPr lang="ko-KR" altLang="en-US" dirty="0" smtClean="0"/>
              <a:t>값 </a:t>
            </a:r>
            <a:r>
              <a:rPr lang="ko-KR" altLang="en-US" dirty="0" err="1" smtClean="0"/>
              <a:t>캡쳐본</a:t>
            </a:r>
            <a:endParaRPr lang="en-US" altLang="ko-KR" dirty="0" smtClean="0"/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custom_data.yalm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/>
            <a:r>
              <a:rPr lang="ko-KR" altLang="en-US" dirty="0" smtClean="0"/>
              <a:t>파일 폴더 </a:t>
            </a:r>
            <a:r>
              <a:rPr lang="ko-KR" altLang="en-US" dirty="0"/>
              <a:t>경로 및 클래스 설정 파일 </a:t>
            </a:r>
            <a:endParaRPr lang="en-US" altLang="ko-KR" dirty="0"/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best.pt</a:t>
            </a:r>
            <a:endParaRPr lang="en-US" altLang="ko-KR" dirty="0">
              <a:solidFill>
                <a:srgbClr val="FF0000"/>
              </a:solidFill>
            </a:endParaRPr>
          </a:p>
          <a:p>
            <a:pPr lvl="3"/>
            <a:r>
              <a:rPr lang="ko-KR" altLang="en-US" dirty="0" smtClean="0"/>
              <a:t>학습하면서 가장 정확도가 높은 </a:t>
            </a:r>
            <a:r>
              <a:rPr lang="en-US" altLang="ko-KR" dirty="0" smtClean="0"/>
              <a:t>weight</a:t>
            </a:r>
          </a:p>
          <a:p>
            <a:pPr lvl="3"/>
            <a:r>
              <a:rPr lang="en-US" altLang="ko-KR" dirty="0" smtClean="0"/>
              <a:t>yolov5/runs/train/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/weights</a:t>
            </a:r>
            <a:r>
              <a:rPr lang="ko-KR" altLang="en-US" dirty="0" smtClean="0"/>
              <a:t>에 존재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압축파일 이름은 </a:t>
            </a:r>
            <a:r>
              <a:rPr lang="en-US" altLang="ko-KR" dirty="0" smtClean="0"/>
              <a:t>XX</a:t>
            </a:r>
            <a:r>
              <a:rPr lang="ko-KR" altLang="en-US" dirty="0" smtClean="0"/>
              <a:t>대</a:t>
            </a:r>
            <a:r>
              <a:rPr lang="en-US" altLang="ko-KR" dirty="0"/>
              <a:t>_&lt;</a:t>
            </a:r>
            <a:r>
              <a:rPr lang="ko-KR" altLang="en-US" dirty="0"/>
              <a:t>이름</a:t>
            </a:r>
            <a:r>
              <a:rPr lang="en-US" altLang="ko-KR" dirty="0"/>
              <a:t>&gt; (ex.</a:t>
            </a:r>
            <a:r>
              <a:rPr lang="ko-KR" altLang="en-US" dirty="0"/>
              <a:t> </a:t>
            </a:r>
            <a:r>
              <a:rPr lang="ko-KR" altLang="en-US" dirty="0" smtClean="0"/>
              <a:t>대</a:t>
            </a:r>
            <a:r>
              <a:rPr lang="en-US" altLang="ko-KR" dirty="0"/>
              <a:t>_</a:t>
            </a:r>
            <a:r>
              <a:rPr lang="ko-KR" altLang="en-US" dirty="0"/>
              <a:t>홍길동</a:t>
            </a:r>
            <a:r>
              <a:rPr lang="en-US" altLang="ko-KR" dirty="0"/>
              <a:t>.zip)</a:t>
            </a:r>
          </a:p>
          <a:p>
            <a:pPr lvl="1"/>
            <a:r>
              <a:rPr lang="ko-KR" altLang="en-US" dirty="0"/>
              <a:t>압축된 파일은 </a:t>
            </a:r>
            <a:r>
              <a:rPr lang="en-US" altLang="ko-KR" dirty="0" smtClean="0">
                <a:hlinkClick r:id="rId2"/>
              </a:rPr>
              <a:t>buzz1321@kookmin.ac.kr</a:t>
            </a:r>
            <a:r>
              <a:rPr lang="ko-KR" altLang="en-US" dirty="0"/>
              <a:t>로 보내주시기 바랍니다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4EB0A8-719B-4414-A266-54E99160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대회 제출 및 평가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87513" y="1873175"/>
            <a:ext cx="1724025" cy="2752725"/>
            <a:chOff x="5384963" y="1608256"/>
            <a:chExt cx="1724025" cy="27527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4963" y="1608256"/>
              <a:ext cx="1724025" cy="27527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6424456" y="3929640"/>
              <a:ext cx="684532" cy="197979"/>
            </a:xfrm>
            <a:prstGeom prst="rect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lg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01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2630F2-A522-4F31-BC28-E3067C0D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대회 결과 제출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55856-46F0-4E67-93D8-206CD9A6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대회 제출 및 평가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E7ED69D8-506B-4B0B-BE10-A3A3ACFEFB9B}"/>
              </a:ext>
            </a:extLst>
          </p:cNvPr>
          <p:cNvSpPr/>
          <p:nvPr/>
        </p:nvSpPr>
        <p:spPr bwMode="auto">
          <a:xfrm>
            <a:off x="3813813" y="2133070"/>
            <a:ext cx="637564" cy="3908807"/>
          </a:xfrm>
          <a:prstGeom prst="rightBrace">
            <a:avLst>
              <a:gd name="adj1" fmla="val 8333"/>
              <a:gd name="adj2" fmla="val 51138"/>
            </a:avLst>
          </a:prstGeom>
          <a:noFill/>
          <a:ln w="38100" cap="sq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lg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0938A2-1E26-48BE-9E81-ABB6282FBB7E}"/>
              </a:ext>
            </a:extLst>
          </p:cNvPr>
          <p:cNvSpPr/>
          <p:nvPr/>
        </p:nvSpPr>
        <p:spPr>
          <a:xfrm>
            <a:off x="6374590" y="3749543"/>
            <a:ext cx="2831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buzz1321@kookmin.ac.kr</a:t>
            </a:r>
            <a:endParaRPr lang="ko-KR" altLang="en-US" dirty="0"/>
          </a:p>
        </p:txBody>
      </p:sp>
      <p:pic>
        <p:nvPicPr>
          <p:cNvPr id="1026" name="Picture 2" descr="파일:New Logo Gmail.svg - 위키백과, 우리 모두의 백과사전">
            <a:extLst>
              <a:ext uri="{FF2B5EF4-FFF2-40B4-BE49-F238E27FC236}">
                <a16:creationId xmlns:a16="http://schemas.microsoft.com/office/drawing/2014/main" id="{6DB1B94F-CB53-4D3E-ACD7-50710709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64" y="2988943"/>
            <a:ext cx="939639" cy="71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아래로 구부러짐 12">
            <a:extLst>
              <a:ext uri="{FF2B5EF4-FFF2-40B4-BE49-F238E27FC236}">
                <a16:creationId xmlns:a16="http://schemas.microsoft.com/office/drawing/2014/main" id="{0333BCB0-B878-44DA-8E20-A6FAE5F7540C}"/>
              </a:ext>
            </a:extLst>
          </p:cNvPr>
          <p:cNvSpPr/>
          <p:nvPr/>
        </p:nvSpPr>
        <p:spPr bwMode="auto">
          <a:xfrm>
            <a:off x="5105520" y="2417746"/>
            <a:ext cx="1916065" cy="566291"/>
          </a:xfrm>
          <a:prstGeom prst="curvedDownArrow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86BED-CA5B-466F-9B41-25C22FCB345D}"/>
              </a:ext>
            </a:extLst>
          </p:cNvPr>
          <p:cNvSpPr txBox="1"/>
          <p:nvPr/>
        </p:nvSpPr>
        <p:spPr>
          <a:xfrm>
            <a:off x="5665075" y="1887252"/>
            <a:ext cx="79695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2400" b="1" kern="0" dirty="0">
                <a:latin typeface="맑은 고딕"/>
                <a:ea typeface="맑은 고딕"/>
              </a:rPr>
              <a:t>송부</a:t>
            </a:r>
            <a:endParaRPr kumimoji="1" lang="ko-KR" altLang="en-US" sz="2400" b="1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F7D4C8-A61E-4A63-A0E0-C39184C3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88" y="3233155"/>
            <a:ext cx="1000125" cy="1209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30" y="3766654"/>
            <a:ext cx="3744906" cy="7369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" y="1786026"/>
            <a:ext cx="3466279" cy="16722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536" y="5183670"/>
            <a:ext cx="893856" cy="11966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98" y="4670834"/>
            <a:ext cx="1269870" cy="6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body" idx="1"/>
          </p:nvPr>
        </p:nvSpPr>
        <p:spPr>
          <a:xfrm>
            <a:off x="380971" y="928670"/>
            <a:ext cx="8404260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dirty="0"/>
              <a:t>대회 평가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dirty="0">
                <a:solidFill>
                  <a:srgbClr val="FF0000"/>
                </a:solidFill>
              </a:rPr>
              <a:t>차량</a:t>
            </a:r>
            <a:r>
              <a:rPr lang="ko-KR" altLang="en-US" dirty="0"/>
              <a:t> 인식 정확도만 판단하여 순위 선정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 err="1"/>
              <a:t>I</a:t>
            </a:r>
            <a:r>
              <a:rPr lang="en-US" altLang="ko-KR" dirty="0"/>
              <a:t>o</a:t>
            </a:r>
            <a:r>
              <a:rPr lang="ko-KR" dirty="0" err="1"/>
              <a:t>U를</a:t>
            </a:r>
            <a:r>
              <a:rPr lang="ko-KR" dirty="0"/>
              <a:t> 통한 정확도 평가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학습된 </a:t>
            </a:r>
            <a:r>
              <a:rPr lang="ko-KR" dirty="0" err="1"/>
              <a:t>Weight를</a:t>
            </a:r>
            <a:r>
              <a:rPr lang="ko-KR" dirty="0"/>
              <a:t> 통해 나온 예측 경계박스와 버클리 데이터로 주어진 정답</a:t>
            </a:r>
            <a:r>
              <a:rPr lang="en-US" altLang="ko-KR" dirty="0"/>
              <a:t> </a:t>
            </a:r>
            <a:r>
              <a:rPr lang="ko-KR" dirty="0"/>
              <a:t>경계</a:t>
            </a:r>
            <a:r>
              <a:rPr lang="en-US" altLang="ko-KR" dirty="0"/>
              <a:t> </a:t>
            </a:r>
            <a:r>
              <a:rPr lang="ko-KR" dirty="0"/>
              <a:t>박스</a:t>
            </a:r>
            <a:r>
              <a:rPr lang="en-US" altLang="ko-KR" dirty="0"/>
              <a:t> </a:t>
            </a:r>
            <a:r>
              <a:rPr lang="ko-KR" dirty="0"/>
              <a:t>간 </a:t>
            </a:r>
            <a:r>
              <a:rPr lang="ko-KR" dirty="0" err="1"/>
              <a:t>I</a:t>
            </a:r>
            <a:r>
              <a:rPr lang="en-US" altLang="ko-KR" dirty="0"/>
              <a:t>o</a:t>
            </a:r>
            <a:r>
              <a:rPr lang="ko-KR" dirty="0" err="1"/>
              <a:t>U</a:t>
            </a:r>
            <a:r>
              <a:rPr lang="ko-KR" dirty="0"/>
              <a:t> 적용</a:t>
            </a: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두 경계박스간 일정수치 이상 일치 시 성공적인 객체 인식 판단</a:t>
            </a: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 smtClean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marL="719138" lvl="3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ko-KR" dirty="0"/>
              <a:t>6</a:t>
            </a:r>
            <a:r>
              <a:rPr lang="ko-KR" dirty="0" smtClean="0"/>
              <a:t>00</a:t>
            </a:r>
            <a:r>
              <a:rPr lang="ko-KR" dirty="0"/>
              <a:t>개의 </a:t>
            </a:r>
            <a:r>
              <a:rPr lang="ko-KR" dirty="0" err="1"/>
              <a:t>test</a:t>
            </a:r>
            <a:r>
              <a:rPr lang="ko-KR" dirty="0"/>
              <a:t> 이미지에 적용하여 최종 정확도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FPS </a:t>
            </a:r>
            <a:r>
              <a:rPr lang="ko-KR" altLang="en-US" dirty="0" smtClean="0"/>
              <a:t>산출</a:t>
            </a:r>
            <a:endParaRPr lang="en-US" altLang="ko-KR" dirty="0" smtClean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dirty="0" smtClean="0"/>
              <a:t>정확도와 </a:t>
            </a:r>
            <a:r>
              <a:rPr lang="en-US" altLang="ko-KR" dirty="0" smtClean="0"/>
              <a:t>FPS</a:t>
            </a:r>
            <a:r>
              <a:rPr lang="ko-KR" altLang="en-US" dirty="0" smtClean="0"/>
              <a:t>를 고려하여 순위 선정</a:t>
            </a:r>
            <a:endParaRPr lang="en-US" altLang="ko-KR" dirty="0" smtClean="0"/>
          </a:p>
          <a:p>
            <a:pPr lvl="4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 smtClean="0"/>
              <a:t>Car </a:t>
            </a:r>
            <a:r>
              <a:rPr lang="ko-KR" altLang="en-US" dirty="0" smtClean="0"/>
              <a:t>클래스에 대한 </a:t>
            </a:r>
            <a:r>
              <a:rPr lang="en-US" dirty="0" smtClean="0"/>
              <a:t>mAP@0.5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수행시간</a:t>
            </a:r>
            <a:r>
              <a:rPr lang="ko-KR" altLang="en-US" dirty="0" smtClean="0"/>
              <a:t> 측정 </a:t>
            </a:r>
            <a:endParaRPr dirty="0"/>
          </a:p>
          <a:p>
            <a:pPr lvl="2" indent="-7620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lvl="3" indent="-7620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lvl="3" indent="-7620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lvl="3" indent="-7620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lvl="3" indent="-7620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719138" lvl="2" indent="-76200" algn="l" rtl="0">
              <a:spcBef>
                <a:spcPts val="320"/>
              </a:spcBef>
              <a:spcAft>
                <a:spcPts val="0"/>
              </a:spcAft>
              <a:buSzPts val="1600"/>
              <a:buFont typeface="Malgun Gothic"/>
              <a:buNone/>
            </a:pPr>
            <a:endParaRPr dirty="0"/>
          </a:p>
          <a:p>
            <a:pPr marL="719138" lvl="2" indent="-76200" algn="l" rtl="0">
              <a:spcBef>
                <a:spcPts val="320"/>
              </a:spcBef>
              <a:spcAft>
                <a:spcPts val="0"/>
              </a:spcAft>
              <a:buSzPts val="1600"/>
              <a:buFont typeface="Malgun Gothic"/>
              <a:buNone/>
            </a:pPr>
            <a:endParaRPr dirty="0"/>
          </a:p>
        </p:txBody>
      </p:sp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380975" y="71414"/>
            <a:ext cx="8404259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대회 제출 및 평가</a:t>
            </a:r>
            <a:endParaRPr dirty="0"/>
          </a:p>
        </p:txBody>
      </p:sp>
      <p:pic>
        <p:nvPicPr>
          <p:cNvPr id="182" name="Google Shape;182;p15" descr="Intersection over Union (IoU) for object detection - PyImageSear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270" y="2717683"/>
            <a:ext cx="3847401" cy="159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82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88E591-54D4-4172-90AA-D2E356FD1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F78B6E-1106-4E48-8788-D5B7EB27A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5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CF700F-B07A-469E-8535-EC3B70CF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에서 대회 진행 시작</a:t>
            </a:r>
            <a:endParaRPr lang="en-US" altLang="ko-KR" dirty="0"/>
          </a:p>
          <a:p>
            <a:pPr lvl="1"/>
            <a:r>
              <a:rPr lang="ko-KR" altLang="en-US" dirty="0"/>
              <a:t>주소창에 </a:t>
            </a:r>
            <a:r>
              <a:rPr lang="en-US" altLang="ko-KR" dirty="0">
                <a:hlinkClick r:id="rId2"/>
              </a:rPr>
              <a:t>https://colab.research.google.com/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en-US" altLang="ko-KR" dirty="0"/>
              <a:t>GitHub </a:t>
            </a:r>
            <a:r>
              <a:rPr lang="ko-KR" altLang="en-US" dirty="0"/>
              <a:t>클릭 </a:t>
            </a:r>
            <a:r>
              <a:rPr lang="en-US" altLang="ko-KR" dirty="0"/>
              <a:t>-&gt; </a:t>
            </a:r>
            <a:r>
              <a:rPr lang="ko-KR" altLang="en-US" dirty="0"/>
              <a:t>입력창에 </a:t>
            </a:r>
            <a:r>
              <a:rPr lang="en-US" altLang="ko-KR" dirty="0"/>
              <a:t>SESL-KMU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en-US" altLang="ko-KR" u="sng" dirty="0">
                <a:hlinkClick r:id="rId3" tooltip="Open notebook"/>
              </a:rPr>
              <a:t>Day2/</a:t>
            </a:r>
            <a:r>
              <a:rPr lang="ko-KR" altLang="en-US" u="sng" dirty="0">
                <a:hlinkClick r:id="rId3" tooltip="Open notebook"/>
              </a:rPr>
              <a:t>객체인식대회</a:t>
            </a:r>
            <a:r>
              <a:rPr lang="en-US" altLang="ko-KR" u="sng" dirty="0">
                <a:hlinkClick r:id="rId3" tooltip="Open notebook"/>
              </a:rPr>
              <a:t>/</a:t>
            </a:r>
            <a:r>
              <a:rPr lang="ko-KR" altLang="en-US" u="sng" dirty="0">
                <a:hlinkClick r:id="rId3" tooltip="Open notebook"/>
              </a:rPr>
              <a:t>객체인식대회</a:t>
            </a:r>
            <a:r>
              <a:rPr lang="en-US" altLang="ko-KR" u="sng" dirty="0">
                <a:hlinkClick r:id="rId3" tooltip="Open notebook"/>
              </a:rPr>
              <a:t>(YOLO).</a:t>
            </a:r>
            <a:r>
              <a:rPr lang="en-US" altLang="ko-KR" u="sng" dirty="0" err="1">
                <a:hlinkClick r:id="rId3" tooltip="Open notebook"/>
              </a:rPr>
              <a:t>ipynb</a:t>
            </a:r>
            <a:r>
              <a:rPr lang="en-US" altLang="ko-KR" u="sng" dirty="0">
                <a:hlinkClick r:id="rId3" tooltip="Open notebook"/>
              </a:rPr>
              <a:t> </a:t>
            </a:r>
            <a:r>
              <a:rPr lang="ko-KR" altLang="en-US" u="sng" dirty="0">
                <a:hlinkClick r:id="rId3" tooltip="Open notebook"/>
              </a:rPr>
              <a:t>클릭</a:t>
            </a:r>
            <a:endParaRPr lang="en-US" altLang="ko-KR" u="sng" dirty="0">
              <a:hlinkClick r:id="rId3" tooltip="Open notebook"/>
            </a:endParaRPr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53818AA-363E-4286-BB3D-BCDB22AC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C1EFC-4CD6-4581-9BEF-97A66EEE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524" y="2300007"/>
            <a:ext cx="5766951" cy="3915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B37E5-7956-47C0-A923-F4C5D6329FF2}"/>
              </a:ext>
            </a:extLst>
          </p:cNvPr>
          <p:cNvSpPr txBox="1"/>
          <p:nvPr/>
        </p:nvSpPr>
        <p:spPr>
          <a:xfrm>
            <a:off x="5360563" y="2600587"/>
            <a:ext cx="83051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1.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클릭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!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21E1F-C014-476B-A7EF-530122AC5DFE}"/>
              </a:ext>
            </a:extLst>
          </p:cNvPr>
          <p:cNvSpPr txBox="1"/>
          <p:nvPr/>
        </p:nvSpPr>
        <p:spPr>
          <a:xfrm>
            <a:off x="2417426" y="3025810"/>
            <a:ext cx="83051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kern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kumimoji="1" lang="ko-KR" altLang="en-US" sz="1400" b="1" kern="0" dirty="0">
                <a:solidFill>
                  <a:srgbClr val="FF0000"/>
                </a:solidFill>
                <a:latin typeface="맑은 고딕"/>
                <a:ea typeface="맑은 고딕"/>
              </a:rPr>
              <a:t>입력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!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3038-78C6-4A7A-9326-23C655FC7D25}"/>
              </a:ext>
            </a:extLst>
          </p:cNvPr>
          <p:cNvSpPr txBox="1"/>
          <p:nvPr/>
        </p:nvSpPr>
        <p:spPr>
          <a:xfrm>
            <a:off x="4096622" y="5270253"/>
            <a:ext cx="83051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클릭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!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02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7E5207-D6E3-43F1-ACFD-435DCD87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대회 개요</a:t>
            </a:r>
            <a:endParaRPr lang="en-US" altLang="ko-KR" dirty="0"/>
          </a:p>
          <a:p>
            <a:r>
              <a:rPr lang="ko-KR" altLang="en-US" dirty="0"/>
              <a:t>버클리 데이터 셋</a:t>
            </a:r>
            <a:endParaRPr lang="en-US" altLang="ko-KR" dirty="0"/>
          </a:p>
          <a:p>
            <a:r>
              <a:rPr lang="ko-KR" altLang="en-US" dirty="0"/>
              <a:t>제공 데이터 셋 설명</a:t>
            </a:r>
            <a:endParaRPr lang="en-US" altLang="ko-KR" dirty="0"/>
          </a:p>
          <a:p>
            <a:r>
              <a:rPr lang="ko-KR" altLang="en-US" dirty="0"/>
              <a:t>대회 제출 및 평가</a:t>
            </a:r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학습 진행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0835CF-C8CC-480F-A91C-7375A907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9280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BE16A5-F854-4EFD-9909-E76D3C59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에서 대회 진행 시작</a:t>
            </a:r>
            <a:endParaRPr lang="en-US" altLang="ko-KR" dirty="0"/>
          </a:p>
          <a:p>
            <a:pPr lvl="1"/>
            <a:r>
              <a:rPr lang="en-US" altLang="ko-KR" dirty="0"/>
              <a:t>YOLO</a:t>
            </a:r>
            <a:r>
              <a:rPr lang="ko-KR" altLang="en-US" dirty="0"/>
              <a:t> 학습 </a:t>
            </a:r>
            <a:r>
              <a:rPr lang="en-US" altLang="ko-KR" dirty="0" err="1"/>
              <a:t>Colab</a:t>
            </a:r>
            <a:r>
              <a:rPr lang="ko-KR" altLang="en-US" dirty="0"/>
              <a:t>화면으로 진입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7256FF-BC6F-4616-8F5B-70C0BE2A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ECA6B-5848-4C6A-B327-7990EEA3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03" y="2080728"/>
            <a:ext cx="6605194" cy="41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84C915-44AB-4223-BCED-2E317564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사용 확인 및 적용</a:t>
            </a:r>
            <a:endParaRPr lang="en-US" altLang="ko-KR" dirty="0"/>
          </a:p>
          <a:p>
            <a:pPr lvl="1"/>
            <a:r>
              <a:rPr lang="ko-KR" altLang="en-US" dirty="0"/>
              <a:t>상단 메뉴바에서 </a:t>
            </a:r>
            <a:r>
              <a:rPr lang="en-US" altLang="ko-KR" dirty="0"/>
              <a:t>Runtime -&gt; Change runtime type </a:t>
            </a:r>
            <a:r>
              <a:rPr lang="ko-KR" altLang="en-US" dirty="0"/>
              <a:t>클릭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사용상태를 확인</a:t>
            </a:r>
            <a:endParaRPr lang="en-US" altLang="ko-KR" dirty="0"/>
          </a:p>
          <a:p>
            <a:pPr lvl="2"/>
            <a:r>
              <a:rPr lang="en-US" altLang="ko-KR" dirty="0"/>
              <a:t>None</a:t>
            </a:r>
            <a:r>
              <a:rPr lang="ko-KR" altLang="en-US" dirty="0"/>
              <a:t>으로 지정 시 </a:t>
            </a:r>
            <a:r>
              <a:rPr lang="en-US" altLang="ko-KR" dirty="0"/>
              <a:t>GPU</a:t>
            </a:r>
            <a:r>
              <a:rPr lang="ko-KR" altLang="en-US" dirty="0"/>
              <a:t>로 설정하여 </a:t>
            </a:r>
            <a:r>
              <a:rPr lang="en-US" altLang="ko-KR" dirty="0"/>
              <a:t>SAVE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13CABE-5D3E-45FB-87AF-E0F46585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5187E-0DEC-4784-B097-891F5ADF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7" y="3429001"/>
            <a:ext cx="2644775" cy="2202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122261-496A-4F01-B264-8C105841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246" y="3702103"/>
            <a:ext cx="2757885" cy="1530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A573D-7236-4302-871D-3496B5BD9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453" y="3543764"/>
            <a:ext cx="2757885" cy="1973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179D2-64EC-4626-AEA1-549AD6E43270}"/>
              </a:ext>
            </a:extLst>
          </p:cNvPr>
          <p:cNvSpPr txBox="1"/>
          <p:nvPr/>
        </p:nvSpPr>
        <p:spPr>
          <a:xfrm>
            <a:off x="3838587" y="5481911"/>
            <a:ext cx="1284999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GPU 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상태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B13C-C60E-4ADC-B87B-8CECD90CE879}"/>
              </a:ext>
            </a:extLst>
          </p:cNvPr>
          <p:cNvSpPr txBox="1"/>
          <p:nvPr/>
        </p:nvSpPr>
        <p:spPr>
          <a:xfrm>
            <a:off x="6955425" y="5481911"/>
            <a:ext cx="917939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GPU </a:t>
            </a:r>
            <a:r>
              <a:rPr kumimoji="1" lang="ko-KR" altLang="en-US" sz="1200" b="1" kern="0" dirty="0">
                <a:latin typeface="맑은 고딕"/>
                <a:ea typeface="맑은 고딕"/>
              </a:rPr>
              <a:t>설정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649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50C3DB-A25B-4620-9660-580203FB0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런타임 초기화 방지</a:t>
            </a:r>
            <a:endParaRPr lang="en-US" altLang="ko-KR" dirty="0"/>
          </a:p>
          <a:p>
            <a:pPr lvl="1"/>
            <a:r>
              <a:rPr lang="en-US" altLang="ko-KR" dirty="0" err="1"/>
              <a:t>Colab</a:t>
            </a:r>
            <a:r>
              <a:rPr lang="ko-KR" altLang="en-US" dirty="0"/>
              <a:t>은 </a:t>
            </a:r>
            <a:r>
              <a:rPr lang="en-US" altLang="ko-KR" dirty="0"/>
              <a:t>90</a:t>
            </a:r>
            <a:r>
              <a:rPr lang="ko-KR" altLang="en-US" dirty="0" err="1"/>
              <a:t>분동안</a:t>
            </a:r>
            <a:r>
              <a:rPr lang="ko-KR" altLang="en-US" dirty="0"/>
              <a:t> 작업을 진행하지 않으면 런타임 초기화가 발생</a:t>
            </a:r>
            <a:endParaRPr lang="en-US" altLang="ko-KR" dirty="0"/>
          </a:p>
          <a:p>
            <a:pPr lvl="1"/>
            <a:r>
              <a:rPr lang="ko-KR" altLang="en-US" dirty="0"/>
              <a:t>실행 중인 </a:t>
            </a:r>
            <a:r>
              <a:rPr lang="en-US" altLang="ko-KR" dirty="0" err="1"/>
              <a:t>Colab</a:t>
            </a:r>
            <a:r>
              <a:rPr lang="ko-KR" altLang="en-US" dirty="0"/>
              <a:t>창에서 </a:t>
            </a:r>
            <a:r>
              <a:rPr lang="en-US" altLang="ko-KR" dirty="0"/>
              <a:t>F12</a:t>
            </a:r>
            <a:r>
              <a:rPr lang="ko-KR" altLang="en-US" dirty="0"/>
              <a:t>를 클릭하여 크롬 콘솔창으로 이동</a:t>
            </a:r>
            <a:endParaRPr lang="en-US" altLang="ko-KR" dirty="0"/>
          </a:p>
          <a:p>
            <a:pPr lvl="2"/>
            <a:r>
              <a:rPr lang="en-US" altLang="ko-KR" dirty="0"/>
              <a:t>30</a:t>
            </a:r>
            <a:r>
              <a:rPr lang="ko-KR" altLang="en-US" dirty="0"/>
              <a:t>분마다 </a:t>
            </a:r>
            <a:r>
              <a:rPr lang="ko-KR" altLang="en-US" dirty="0" err="1"/>
              <a:t>코랩</a:t>
            </a:r>
            <a:r>
              <a:rPr lang="ko-KR" altLang="en-US" dirty="0"/>
              <a:t> </a:t>
            </a:r>
            <a:r>
              <a:rPr lang="ko-KR" altLang="en-US" dirty="0" err="1"/>
              <a:t>툴바를</a:t>
            </a:r>
            <a:r>
              <a:rPr lang="ko-KR" altLang="en-US" dirty="0"/>
              <a:t> 클릭해주는 세션을 콘솔창에 입력 </a:t>
            </a:r>
            <a:r>
              <a:rPr lang="en-US" altLang="ko-KR" dirty="0"/>
              <a:t>+ Enter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013606-12B4-4104-9016-C7295278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3A8291-2874-44E1-83B2-085BCA180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999" y="2526467"/>
            <a:ext cx="4770537" cy="677108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ClickConnect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(){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2E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console.log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코랩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연결 끊김 방지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");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2E0000"/>
                </a:solidFill>
                <a:latin typeface="Consolas" panose="020B0609020204030204" pitchFamily="49" charset="0"/>
              </a:rPr>
              <a:t>document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colab-toolbar-button#connect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2E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ClickConnect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666666"/>
                </a:solidFill>
                <a:latin typeface="Consolas" panose="020B0609020204030204" pitchFamily="49" charset="0"/>
              </a:rPr>
              <a:t>1800000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E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7578F-37AE-4608-A134-2CF975BF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23" y="2526467"/>
            <a:ext cx="3447095" cy="36729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073AF4-AC50-456E-ADE4-645F1509C300}"/>
              </a:ext>
            </a:extLst>
          </p:cNvPr>
          <p:cNvSpPr/>
          <p:nvPr/>
        </p:nvSpPr>
        <p:spPr bwMode="auto">
          <a:xfrm>
            <a:off x="914400" y="5914239"/>
            <a:ext cx="3028426" cy="218113"/>
          </a:xfrm>
          <a:prstGeom prst="rect">
            <a:avLst/>
          </a:prstGeom>
          <a:solidFill>
            <a:srgbClr val="FF0000">
              <a:alpha val="50196"/>
            </a:srgbClr>
          </a:solidFill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굴림" pitchFamily="50" charset="-127"/>
              </a:rPr>
              <a:t>콘솔 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EF306-2241-42D3-B509-9C2888500422}"/>
              </a:ext>
            </a:extLst>
          </p:cNvPr>
          <p:cNvSpPr txBox="1"/>
          <p:nvPr/>
        </p:nvSpPr>
        <p:spPr>
          <a:xfrm>
            <a:off x="6012767" y="3350827"/>
            <a:ext cx="1284999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kern="0" dirty="0">
                <a:latin typeface="맑은 고딕"/>
                <a:ea typeface="맑은 고딕"/>
              </a:rPr>
              <a:t>입력 코드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054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DE64B8B-2472-4860-8926-A111C0A7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데이터 학습 진행 방식</a:t>
            </a:r>
            <a:endParaRPr lang="en-US" altLang="ko-KR" dirty="0"/>
          </a:p>
          <a:p>
            <a:pPr lvl="1"/>
            <a:r>
              <a:rPr lang="ko-KR" altLang="en-US" dirty="0"/>
              <a:t>가장 위에 있는 라이브러리 설치 진행 </a:t>
            </a:r>
            <a:r>
              <a:rPr lang="en-US" altLang="ko-KR" dirty="0"/>
              <a:t>cell </a:t>
            </a:r>
            <a:r>
              <a:rPr lang="ko-KR" altLang="en-US" dirty="0"/>
              <a:t>부터 순서대로 진행</a:t>
            </a:r>
            <a:endParaRPr lang="en-US" altLang="ko-KR" dirty="0"/>
          </a:p>
          <a:p>
            <a:pPr lvl="2"/>
            <a:r>
              <a:rPr lang="ko-KR" altLang="en-US" dirty="0"/>
              <a:t>각 셀의 좌측의       버튼 클릭 또는 </a:t>
            </a:r>
            <a:r>
              <a:rPr lang="en-US" altLang="ko-KR" dirty="0"/>
              <a:t>Shift + ENTER </a:t>
            </a:r>
            <a:r>
              <a:rPr lang="ko-KR" altLang="en-US" dirty="0"/>
              <a:t>클릭</a:t>
            </a:r>
            <a:r>
              <a:rPr lang="en-US" altLang="ko-KR" dirty="0"/>
              <a:t>!</a:t>
            </a:r>
          </a:p>
          <a:p>
            <a:pPr marL="541338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cell</a:t>
            </a:r>
            <a:r>
              <a:rPr lang="ko-KR" altLang="en-US" dirty="0"/>
              <a:t>이 다 돌아가는지 확인하여 다음 </a:t>
            </a:r>
            <a:r>
              <a:rPr lang="en-US" altLang="ko-KR" dirty="0"/>
              <a:t>cell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Cell </a:t>
            </a:r>
            <a:r>
              <a:rPr lang="ko-KR" altLang="en-US" dirty="0"/>
              <a:t>실행 중 </a:t>
            </a:r>
            <a:r>
              <a:rPr lang="en-US" altLang="ko-KR" dirty="0"/>
              <a:t>:             cell </a:t>
            </a:r>
            <a:r>
              <a:rPr lang="ko-KR" altLang="en-US" dirty="0"/>
              <a:t>실행 완료 및 대기 중 </a:t>
            </a:r>
            <a:r>
              <a:rPr lang="en-US" altLang="ko-KR" dirty="0"/>
              <a:t>: 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54D16D-35C4-4826-B000-DA1064E8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1FA35437-42FA-4DE5-A5D1-92C46737390A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 bwMode="auto">
          <a:xfrm rot="10800000">
            <a:off x="1068368" y="2877869"/>
            <a:ext cx="131258" cy="1765439"/>
          </a:xfrm>
          <a:prstGeom prst="curvedConnector3">
            <a:avLst>
              <a:gd name="adj1" fmla="val 274161"/>
            </a:avLst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782204-3D87-4355-8EED-26A270ACFAC5}"/>
              </a:ext>
            </a:extLst>
          </p:cNvPr>
          <p:cNvGrpSpPr/>
          <p:nvPr/>
        </p:nvGrpSpPr>
        <p:grpSpPr>
          <a:xfrm>
            <a:off x="1068368" y="2730230"/>
            <a:ext cx="5349210" cy="371475"/>
            <a:chOff x="1068368" y="3040623"/>
            <a:chExt cx="5349210" cy="3714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DFC6B9-789F-49BB-A915-4940AEC6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1430" y="3040623"/>
              <a:ext cx="419100" cy="3714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C179E7-86AB-41EB-B7D5-65A378E0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7134" y="3040623"/>
              <a:ext cx="314325" cy="2952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A20A6E-0E5B-4535-9648-03607AB1C273}"/>
                </a:ext>
              </a:extLst>
            </p:cNvPr>
            <p:cNvSpPr/>
            <p:nvPr/>
          </p:nvSpPr>
          <p:spPr bwMode="auto">
            <a:xfrm>
              <a:off x="1068368" y="3040623"/>
              <a:ext cx="5349210" cy="29527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  <a:headEnd type="none" w="med" len="med"/>
              <a:tailEnd type="triangle" w="lg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28DE8B3-22B3-4C7C-9B89-7D38AE0A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00" y="1538814"/>
            <a:ext cx="314325" cy="2952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14A183-B3A1-4F74-96FC-45A25377E669}"/>
              </a:ext>
            </a:extLst>
          </p:cNvPr>
          <p:cNvSpPr/>
          <p:nvPr/>
        </p:nvSpPr>
        <p:spPr bwMode="auto">
          <a:xfrm>
            <a:off x="1199626" y="4530055"/>
            <a:ext cx="276836" cy="22650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48C880-5B04-4924-A8A6-FDAD256E4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26" y="3249344"/>
            <a:ext cx="4461460" cy="28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29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128449-FD57-459F-BD6F-2389F608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 연결</a:t>
            </a:r>
            <a:endParaRPr lang="en-US" altLang="ko-KR" dirty="0"/>
          </a:p>
          <a:p>
            <a:pPr lvl="1"/>
            <a:r>
              <a:rPr lang="en-US" altLang="ko-KR" dirty="0"/>
              <a:t>content </a:t>
            </a:r>
            <a:r>
              <a:rPr lang="ko-KR" altLang="en-US" dirty="0"/>
              <a:t>폴더 안의 </a:t>
            </a:r>
            <a:r>
              <a:rPr lang="en-US" altLang="ko-KR" dirty="0"/>
              <a:t>drive</a:t>
            </a:r>
            <a:r>
              <a:rPr lang="ko-KR" altLang="en-US" dirty="0"/>
              <a:t>라는 이름으로 구글 드라이브 연결</a:t>
            </a:r>
            <a:endParaRPr lang="en-US" altLang="ko-KR" dirty="0"/>
          </a:p>
          <a:p>
            <a:pPr lvl="1"/>
            <a:r>
              <a:rPr lang="ko-KR" altLang="en-US" dirty="0"/>
              <a:t>실행 시 </a:t>
            </a:r>
            <a:r>
              <a:rPr lang="en-US" altLang="ko-KR" dirty="0"/>
              <a:t>URL </a:t>
            </a:r>
            <a:r>
              <a:rPr lang="ko-KR" altLang="en-US" dirty="0"/>
              <a:t>링크 생성</a:t>
            </a:r>
            <a:endParaRPr lang="en-US" altLang="ko-KR" dirty="0"/>
          </a:p>
          <a:p>
            <a:pPr lvl="2"/>
            <a:r>
              <a:rPr lang="en-US" altLang="ko-KR" dirty="0"/>
              <a:t>URL </a:t>
            </a:r>
            <a:r>
              <a:rPr lang="ko-KR" altLang="en-US" dirty="0"/>
              <a:t>링크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1338" lvl="2" indent="0">
              <a:buNone/>
            </a:pPr>
            <a:endParaRPr lang="en-US" altLang="ko-KR" dirty="0"/>
          </a:p>
          <a:p>
            <a:pPr marL="541338" lvl="2" indent="0">
              <a:buNone/>
            </a:pPr>
            <a:endParaRPr lang="en-US" altLang="ko-KR" dirty="0"/>
          </a:p>
          <a:p>
            <a:pPr marL="541338" lvl="2" indent="0">
              <a:buNone/>
            </a:pPr>
            <a:endParaRPr lang="en-US" altLang="ko-KR" dirty="0"/>
          </a:p>
          <a:p>
            <a:pPr marL="541338" lvl="2" indent="0">
              <a:buNone/>
            </a:pPr>
            <a:endParaRPr lang="en-US" altLang="ko-KR" dirty="0"/>
          </a:p>
          <a:p>
            <a:pPr marL="541338" lvl="2" indent="0">
              <a:buNone/>
            </a:pPr>
            <a:endParaRPr lang="en-US" altLang="ko-KR" dirty="0"/>
          </a:p>
          <a:p>
            <a:pPr marL="541338" lvl="2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EA749B-FF2A-4FBD-B36B-70CA396C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2E3916-0295-4651-AF1E-3D4D1E16FC63}"/>
              </a:ext>
            </a:extLst>
          </p:cNvPr>
          <p:cNvGrpSpPr/>
          <p:nvPr/>
        </p:nvGrpSpPr>
        <p:grpSpPr>
          <a:xfrm>
            <a:off x="787650" y="2724324"/>
            <a:ext cx="7305675" cy="2114550"/>
            <a:chOff x="787650" y="3429000"/>
            <a:chExt cx="7305675" cy="21145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02EB22A-E07E-4C5E-8B0C-4E8678E5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650" y="3429000"/>
              <a:ext cx="7305675" cy="211455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5951CF-4B5C-4C96-83DD-8174F94F8532}"/>
                </a:ext>
              </a:extLst>
            </p:cNvPr>
            <p:cNvSpPr/>
            <p:nvPr/>
          </p:nvSpPr>
          <p:spPr bwMode="auto">
            <a:xfrm>
              <a:off x="3254928" y="4739780"/>
              <a:ext cx="4838397" cy="218114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lg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159FFE-9D62-4161-A2E5-136F0ADB943C}"/>
                </a:ext>
              </a:extLst>
            </p:cNvPr>
            <p:cNvSpPr txBox="1"/>
            <p:nvPr/>
          </p:nvSpPr>
          <p:spPr>
            <a:xfrm>
              <a:off x="6635804" y="4957894"/>
              <a:ext cx="135434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marR="0" indent="-342900" algn="l" defTabSz="914400" rtl="0" eaLnBrk="0" fontAlgn="base" latinLnBrk="1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클릭</a:t>
              </a:r>
              <a:r>
                <a: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!</a:t>
              </a:r>
              <a:endPara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00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560029-5566-456A-99B8-1DF7C731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 연결</a:t>
            </a:r>
            <a:endParaRPr lang="en-US" altLang="ko-KR" dirty="0"/>
          </a:p>
          <a:p>
            <a:pPr lvl="1"/>
            <a:r>
              <a:rPr lang="ko-KR" altLang="en-US" dirty="0" err="1"/>
              <a:t>연동하고싶은</a:t>
            </a:r>
            <a:r>
              <a:rPr lang="ko-KR" altLang="en-US" dirty="0"/>
              <a:t> 구글 드라이브 선택하여 클릭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제공되는 코드를 복사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5D046-FB92-4413-813C-000ED194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A9D37E-E852-489F-8225-CC8A1D1C67C8}"/>
              </a:ext>
            </a:extLst>
          </p:cNvPr>
          <p:cNvGrpSpPr/>
          <p:nvPr/>
        </p:nvGrpSpPr>
        <p:grpSpPr>
          <a:xfrm>
            <a:off x="870227" y="2233370"/>
            <a:ext cx="3301798" cy="3620459"/>
            <a:chOff x="1147063" y="2308871"/>
            <a:chExt cx="3301798" cy="362045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394C5B-7E77-4706-987E-86E9EE2C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063" y="2308871"/>
              <a:ext cx="2577649" cy="36204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DEFE20-A533-48FA-BF78-8E44A6FBEB48}"/>
                </a:ext>
              </a:extLst>
            </p:cNvPr>
            <p:cNvSpPr txBox="1"/>
            <p:nvPr/>
          </p:nvSpPr>
          <p:spPr>
            <a:xfrm>
              <a:off x="1286211" y="4864799"/>
              <a:ext cx="316265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marR="0" indent="-342900" algn="l" defTabSz="914400" rtl="0" eaLnBrk="0" fontAlgn="base" latinLnBrk="1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1400" b="1" kern="0" dirty="0" err="1">
                  <a:solidFill>
                    <a:srgbClr val="FF0000"/>
                  </a:solidFill>
                  <a:latin typeface="맑은 고딕"/>
                  <a:ea typeface="맑은 고딕"/>
                </a:rPr>
                <a:t>연동하고자하는</a:t>
              </a:r>
              <a:r>
                <a:rPr kumimoji="1" lang="ko-KR" altLang="en-US" sz="1400" b="1" kern="0" dirty="0">
                  <a:solidFill>
                    <a:srgbClr val="FF0000"/>
                  </a:solidFill>
                  <a:latin typeface="맑은 고딕"/>
                  <a:ea typeface="맑은 고딕"/>
                </a:rPr>
                <a:t> 구글계정 선택</a:t>
              </a:r>
              <a:r>
                <a:rPr kumimoji="1" lang="en-US" altLang="ko-KR" sz="1400" b="1" kern="0" dirty="0">
                  <a:solidFill>
                    <a:srgbClr val="FF0000"/>
                  </a:solidFill>
                  <a:latin typeface="맑은 고딕"/>
                  <a:ea typeface="맑은 고딕"/>
                </a:rPr>
                <a:t>!</a:t>
              </a:r>
              <a:endPara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7A5032-B900-4813-9AC9-E1996A006D45}"/>
              </a:ext>
            </a:extLst>
          </p:cNvPr>
          <p:cNvGrpSpPr/>
          <p:nvPr/>
        </p:nvGrpSpPr>
        <p:grpSpPr>
          <a:xfrm>
            <a:off x="4242962" y="3085271"/>
            <a:ext cx="3738793" cy="2241740"/>
            <a:chOff x="4163636" y="3135604"/>
            <a:chExt cx="3738793" cy="22417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3E1E13F-B37A-47E7-BFA9-2855C422C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636" y="3135604"/>
              <a:ext cx="2924009" cy="22417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E25086-D95B-4D48-9D28-82CF449AAA0C}"/>
                </a:ext>
              </a:extLst>
            </p:cNvPr>
            <p:cNvSpPr txBox="1"/>
            <p:nvPr/>
          </p:nvSpPr>
          <p:spPr>
            <a:xfrm>
              <a:off x="6548089" y="4361460"/>
              <a:ext cx="135434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marR="0" indent="-342900" algn="l" defTabSz="914400" rtl="0" eaLnBrk="0" fontAlgn="base" latinLnBrk="1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클릭하여 복사</a:t>
              </a:r>
              <a:endPara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31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1DAADE-8043-485F-8D11-A20C36E16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 연결</a:t>
            </a:r>
            <a:endParaRPr lang="en-US" altLang="ko-KR" dirty="0"/>
          </a:p>
          <a:p>
            <a:pPr lvl="1"/>
            <a:r>
              <a:rPr lang="ko-KR" altLang="en-US" dirty="0"/>
              <a:t>복사한 코드를 구글 드라이브 연결 </a:t>
            </a:r>
            <a:r>
              <a:rPr lang="en-US" altLang="ko-KR" dirty="0"/>
              <a:t>cell</a:t>
            </a:r>
            <a:r>
              <a:rPr lang="ko-KR" altLang="en-US" dirty="0"/>
              <a:t>에 입력 </a:t>
            </a:r>
            <a:r>
              <a:rPr lang="en-US" altLang="ko-KR" dirty="0"/>
              <a:t>+ ENTER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좌측의 폴더아이콘 </a:t>
            </a:r>
            <a:r>
              <a:rPr lang="ko-KR" altLang="en-US" dirty="0" err="1"/>
              <a:t>두번</a:t>
            </a:r>
            <a:r>
              <a:rPr lang="ko-KR" altLang="en-US" dirty="0"/>
              <a:t> 클릭하여 </a:t>
            </a:r>
            <a:r>
              <a:rPr lang="en-US" altLang="ko-KR" dirty="0"/>
              <a:t>drive</a:t>
            </a:r>
            <a:r>
              <a:rPr lang="ko-KR" altLang="en-US" dirty="0"/>
              <a:t>폴더 생성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563ECB-4C07-4BDD-8E08-ADEC5599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85A5D5-97E4-4A6A-8227-445817546C62}"/>
              </a:ext>
            </a:extLst>
          </p:cNvPr>
          <p:cNvGrpSpPr/>
          <p:nvPr/>
        </p:nvGrpSpPr>
        <p:grpSpPr>
          <a:xfrm>
            <a:off x="1057757" y="1867589"/>
            <a:ext cx="6156775" cy="790682"/>
            <a:chOff x="1057757" y="2102481"/>
            <a:chExt cx="6156775" cy="7906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EA1CCC-574D-430A-A38D-AAC395B9F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669"/>
            <a:stretch/>
          </p:blipFill>
          <p:spPr>
            <a:xfrm>
              <a:off x="1057757" y="2102481"/>
              <a:ext cx="6156775" cy="7906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D7D8CC-7F15-4D20-ACFF-3CA117F4E10E}"/>
                </a:ext>
              </a:extLst>
            </p:cNvPr>
            <p:cNvSpPr/>
            <p:nvPr/>
          </p:nvSpPr>
          <p:spPr bwMode="auto">
            <a:xfrm>
              <a:off x="1132514" y="2625754"/>
              <a:ext cx="1677798" cy="250631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lg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4654B26-2830-404E-85ED-C37F4816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7" y="3597190"/>
            <a:ext cx="31527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0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대회용 파일 다운로드</a:t>
            </a:r>
            <a:endParaRPr lang="en-US" altLang="ko-KR" dirty="0" smtClean="0"/>
          </a:p>
          <a:p>
            <a:pPr lvl="1"/>
            <a:r>
              <a:rPr lang="en-US" altLang="ko-KR" dirty="0"/>
              <a:t>https://drive.google.com/file/d/1nDVVpn3op4LQwUZcPXIqEBqIIPCjitkN/view?usp=sharing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23" y="3265830"/>
            <a:ext cx="1038225" cy="514350"/>
          </a:xfrm>
          <a:prstGeom prst="rect">
            <a:avLst/>
          </a:prstGeom>
        </p:spPr>
      </p:pic>
      <p:sp>
        <p:nvSpPr>
          <p:cNvPr id="8" name="위로 굽은 화살표 7"/>
          <p:cNvSpPr/>
          <p:nvPr/>
        </p:nvSpPr>
        <p:spPr bwMode="auto">
          <a:xfrm rot="5400000">
            <a:off x="2794616" y="3487322"/>
            <a:ext cx="299103" cy="25528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1206"/>
          <a:stretch/>
        </p:blipFill>
        <p:spPr>
          <a:xfrm>
            <a:off x="3309689" y="3375589"/>
            <a:ext cx="1782673" cy="5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11206"/>
          <a:stretch/>
        </p:blipFill>
        <p:spPr>
          <a:xfrm>
            <a:off x="4294975" y="1874093"/>
            <a:ext cx="1349044" cy="4271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30510" y="1630854"/>
            <a:ext cx="3348383" cy="3764071"/>
            <a:chOff x="830510" y="1630854"/>
            <a:chExt cx="3348383" cy="3764071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7B19C2F-5EFF-4BDC-B8DD-B38755FEA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378"/>
            <a:stretch/>
          </p:blipFill>
          <p:spPr>
            <a:xfrm>
              <a:off x="830510" y="1630854"/>
              <a:ext cx="1468310" cy="3764071"/>
            </a:xfrm>
            <a:prstGeom prst="rect">
              <a:avLst/>
            </a:prstGeom>
          </p:spPr>
        </p:pic>
        <p:cxnSp>
          <p:nvCxnSpPr>
            <p:cNvPr id="6" name="연결선: 구부러짐 5">
              <a:extLst>
                <a:ext uri="{FF2B5EF4-FFF2-40B4-BE49-F238E27FC236}">
                  <a16:creationId xmlns:a16="http://schemas.microsoft.com/office/drawing/2014/main" id="{C77D613A-9F84-468B-AD3E-5864FC8266D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564665" y="1817378"/>
              <a:ext cx="2614228" cy="172557"/>
            </a:xfrm>
            <a:prstGeom prst="curvedConnector3">
              <a:avLst>
                <a:gd name="adj1" fmla="val 50000"/>
              </a:avLst>
            </a:prstGeom>
            <a:noFill/>
            <a:ln w="38100" cap="sq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A7A51B-19CC-4431-BBD3-BA4B277EF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BDD</a:t>
            </a:r>
            <a:r>
              <a:rPr lang="ko-KR" altLang="en-US" dirty="0" smtClean="0"/>
              <a:t> </a:t>
            </a:r>
            <a:r>
              <a:rPr lang="ko-KR" altLang="en-US" dirty="0"/>
              <a:t>데이터 </a:t>
            </a:r>
            <a:r>
              <a:rPr lang="ko-KR" altLang="en-US" dirty="0" smtClean="0"/>
              <a:t>셋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 </a:t>
            </a:r>
            <a:r>
              <a:rPr lang="ko-KR" altLang="en-US" dirty="0"/>
              <a:t>파일을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폴더에 </a:t>
            </a:r>
            <a:r>
              <a:rPr lang="ko-KR" altLang="en-US" dirty="0"/>
              <a:t>업로드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885884-9125-448A-94BA-9E944470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CCE809-1239-47AB-B23D-209F8D38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249" y="3512889"/>
            <a:ext cx="2276046" cy="26847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1016950" y="1734797"/>
            <a:ext cx="470018" cy="162370"/>
          </a:xfrm>
          <a:prstGeom prst="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294974" y="1888863"/>
            <a:ext cx="1285429" cy="179219"/>
          </a:xfrm>
          <a:prstGeom prst="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 bwMode="auto">
          <a:xfrm rot="18572731">
            <a:off x="3903820" y="3389578"/>
            <a:ext cx="837487" cy="1250361"/>
          </a:xfrm>
          <a:prstGeom prst="downArrow">
            <a:avLst/>
          </a:prstGeom>
          <a:solidFill>
            <a:schemeClr val="bg2">
              <a:lumMod val="90000"/>
            </a:schemeClr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98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60" y="2243950"/>
            <a:ext cx="979940" cy="2556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60" y="2550508"/>
            <a:ext cx="733425" cy="23812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BDD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업로드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 드라이브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 드라이브에 업로드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DataSet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드래그 앤 드롭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83" y="3197025"/>
            <a:ext cx="8158235" cy="26971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503983" y="3965331"/>
            <a:ext cx="744525" cy="175846"/>
          </a:xfrm>
          <a:prstGeom prst="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410" y="2673149"/>
            <a:ext cx="609600" cy="381000"/>
          </a:xfrm>
          <a:prstGeom prst="rect">
            <a:avLst/>
          </a:prstGeom>
        </p:spPr>
      </p:pic>
      <p:sp>
        <p:nvSpPr>
          <p:cNvPr id="9" name="위로 굽은 화살표 8"/>
          <p:cNvSpPr/>
          <p:nvPr/>
        </p:nvSpPr>
        <p:spPr bwMode="auto">
          <a:xfrm rot="5400000">
            <a:off x="4470701" y="2655392"/>
            <a:ext cx="224798" cy="237712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" name="연결선: 구부러짐 5">
            <a:extLst>
              <a:ext uri="{FF2B5EF4-FFF2-40B4-BE49-F238E27FC236}">
                <a16:creationId xmlns:a16="http://schemas.microsoft.com/office/drawing/2014/main" id="{C77D613A-9F84-468B-AD3E-5864FC8266D1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rot="16200000" flipH="1">
            <a:off x="1907871" y="3762308"/>
            <a:ext cx="3462415" cy="942896"/>
          </a:xfrm>
          <a:prstGeom prst="curvedConnector3">
            <a:avLst>
              <a:gd name="adj1" fmla="val 50000"/>
            </a:avLst>
          </a:prstGeom>
          <a:noFill/>
          <a:ln w="38100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2677660" y="2264756"/>
            <a:ext cx="979940" cy="237793"/>
          </a:xfrm>
          <a:prstGeom prst="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위로 굽은 화살표 17"/>
          <p:cNvSpPr/>
          <p:nvPr/>
        </p:nvSpPr>
        <p:spPr bwMode="auto">
          <a:xfrm rot="5400000">
            <a:off x="3234276" y="2499054"/>
            <a:ext cx="224798" cy="237712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36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58EB74-0E2F-4864-A408-3B6FA7B7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대회 개요</a:t>
            </a:r>
            <a:endParaRPr lang="en-US" altLang="ko-KR" dirty="0"/>
          </a:p>
          <a:p>
            <a:pPr lvl="1"/>
            <a:r>
              <a:rPr lang="ko-KR" altLang="en-US" dirty="0"/>
              <a:t>버클리 데이터셋을 이용하여 학생들이 개별적으로 객체 인식 학습을 진행</a:t>
            </a:r>
            <a:endParaRPr lang="en-US" altLang="ko-KR" dirty="0"/>
          </a:p>
          <a:p>
            <a:pPr lvl="2"/>
            <a:r>
              <a:rPr lang="ko-KR" altLang="en-US" dirty="0"/>
              <a:t>다양한 </a:t>
            </a:r>
            <a:r>
              <a:rPr lang="ko-KR" altLang="en-US" dirty="0" smtClean="0"/>
              <a:t>모델 및 학습 </a:t>
            </a:r>
            <a:r>
              <a:rPr lang="ko-KR" altLang="en-US" dirty="0"/>
              <a:t>파라미터 값을 조정하여 최적의 학습 성능 도출</a:t>
            </a:r>
            <a:endParaRPr lang="en-US" altLang="ko-KR" dirty="0"/>
          </a:p>
          <a:p>
            <a:pPr lvl="1"/>
            <a:r>
              <a:rPr lang="ko-KR" altLang="en-US" dirty="0"/>
              <a:t>학습된 모델로 </a:t>
            </a:r>
            <a:r>
              <a:rPr lang="en-US" altLang="ko-KR" dirty="0"/>
              <a:t>Test</a:t>
            </a:r>
            <a:r>
              <a:rPr lang="ko-KR" altLang="en-US" dirty="0"/>
              <a:t>를 진행하여 제공된 데이터셋의 라벨 값과 비교해 정확도 측정</a:t>
            </a:r>
            <a:endParaRPr lang="en-US" altLang="ko-KR" dirty="0"/>
          </a:p>
          <a:p>
            <a:pPr lvl="1"/>
            <a:r>
              <a:rPr lang="ko-KR" altLang="en-US" dirty="0"/>
              <a:t>결과 정확도를 비교하여 순위 선정</a:t>
            </a:r>
            <a:endParaRPr lang="en-US" altLang="ko-KR" dirty="0"/>
          </a:p>
          <a:p>
            <a:pPr lvl="2"/>
            <a:r>
              <a:rPr lang="ko-KR" altLang="en-US" dirty="0"/>
              <a:t>높은 순위를 받은 </a:t>
            </a:r>
            <a:r>
              <a:rPr lang="ko-KR" altLang="en-US" dirty="0" smtClean="0"/>
              <a:t>학생들 </a:t>
            </a:r>
            <a:r>
              <a:rPr lang="ko-KR" altLang="en-US" dirty="0"/>
              <a:t>수상 예정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50BBC7-FC56-4754-AD90-319CEC51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대회 개요</a:t>
            </a:r>
          </a:p>
        </p:txBody>
      </p:sp>
      <p:pic>
        <p:nvPicPr>
          <p:cNvPr id="4" name="Google Shape;138;p9">
            <a:extLst>
              <a:ext uri="{FF2B5EF4-FFF2-40B4-BE49-F238E27FC236}">
                <a16:creationId xmlns:a16="http://schemas.microsoft.com/office/drawing/2014/main" id="{C21E19FF-7EB9-4701-BB9E-46A0693D72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1836" y="3309994"/>
            <a:ext cx="3941193" cy="221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7;p9">
            <a:extLst>
              <a:ext uri="{FF2B5EF4-FFF2-40B4-BE49-F238E27FC236}">
                <a16:creationId xmlns:a16="http://schemas.microsoft.com/office/drawing/2014/main" id="{880D8283-667B-4905-A863-4EA4B900FB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865" y="3309994"/>
            <a:ext cx="3982300" cy="2216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E5422-6F48-4E4D-A5FC-424D5EF444ED}"/>
              </a:ext>
            </a:extLst>
          </p:cNvPr>
          <p:cNvSpPr txBox="1"/>
          <p:nvPr/>
        </p:nvSpPr>
        <p:spPr>
          <a:xfrm>
            <a:off x="1100721" y="5562690"/>
            <a:ext cx="275092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버클리 데이터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YOLO </a:t>
            </a:r>
            <a:r>
              <a:rPr kumimoji="1" lang="ko-KR" altLang="en-US" sz="1200" b="1" kern="0" dirty="0">
                <a:latin typeface="맑은 고딕"/>
                <a:ea typeface="맑은 고딕"/>
              </a:rPr>
              <a:t>객체 인식 결과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021DA-D13A-4D5A-8BF4-DCF5E1CE27D2}"/>
              </a:ext>
            </a:extLst>
          </p:cNvPr>
          <p:cNvSpPr txBox="1"/>
          <p:nvPr/>
        </p:nvSpPr>
        <p:spPr>
          <a:xfrm>
            <a:off x="5401997" y="5562689"/>
            <a:ext cx="2572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버클리 데이터셋 제공 라벨 시각화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E18DABA0-B10B-433F-B463-34EBA7108AB9}"/>
              </a:ext>
            </a:extLst>
          </p:cNvPr>
          <p:cNvSpPr/>
          <p:nvPr/>
        </p:nvSpPr>
        <p:spPr bwMode="auto">
          <a:xfrm rot="5400000">
            <a:off x="4546856" y="3632457"/>
            <a:ext cx="149833" cy="4581516"/>
          </a:xfrm>
          <a:prstGeom prst="rightBrace">
            <a:avLst>
              <a:gd name="adj1" fmla="val 8333"/>
              <a:gd name="adj2" fmla="val 47070"/>
            </a:avLst>
          </a:prstGeom>
          <a:noFill/>
          <a:ln w="38100" cap="sq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lg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EBACB-C835-4997-B5CD-321A1571F60C}"/>
              </a:ext>
            </a:extLst>
          </p:cNvPr>
          <p:cNvSpPr txBox="1"/>
          <p:nvPr/>
        </p:nvSpPr>
        <p:spPr>
          <a:xfrm flipH="1">
            <a:off x="3078488" y="6181272"/>
            <a:ext cx="308656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객체인식 </a:t>
            </a:r>
            <a:r>
              <a:rPr kumimoji="1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일치율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비교를 통한 정확도 판단</a:t>
            </a:r>
          </a:p>
        </p:txBody>
      </p:sp>
    </p:spTree>
    <p:extLst>
      <p:ext uri="{BB962C8B-B14F-4D97-AF65-F5344CB8AC3E}">
        <p14:creationId xmlns:p14="http://schemas.microsoft.com/office/powerpoint/2010/main" val="1923386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7A13D8-AA3D-4F4F-B3C5-6017A1F06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BDD</a:t>
            </a:r>
            <a:r>
              <a:rPr lang="ko-KR" altLang="en-US" dirty="0" smtClean="0"/>
              <a:t> 데이터 셋 업로드</a:t>
            </a:r>
            <a:endParaRPr lang="en-US" altLang="ko-KR" dirty="0"/>
          </a:p>
          <a:p>
            <a:pPr lvl="1"/>
            <a:r>
              <a:rPr lang="ko-KR" altLang="en-US" dirty="0" smtClean="0"/>
              <a:t>드라이브에 </a:t>
            </a:r>
            <a:r>
              <a:rPr lang="ko-KR" altLang="en-US" dirty="0"/>
              <a:t>있는 </a:t>
            </a:r>
            <a:r>
              <a:rPr lang="ko-KR" altLang="en-US" dirty="0" smtClean="0"/>
              <a:t>버클리 데이터 압축 해제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압축한 데이터 셋의 프레임 개수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학습용 데이터 </a:t>
            </a:r>
            <a:r>
              <a:rPr lang="en-US" altLang="ko-KR" dirty="0" smtClean="0"/>
              <a:t>4200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검증용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1200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56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93D00B-78D6-4471-A07B-F30FDCAE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78" y="2625646"/>
            <a:ext cx="4476750" cy="809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78" y="3780844"/>
            <a:ext cx="4151324" cy="25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3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123DD3-D6F0-445A-977E-C4E805AA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71" y="928670"/>
            <a:ext cx="8404260" cy="5500726"/>
          </a:xfrm>
        </p:spPr>
        <p:txBody>
          <a:bodyPr/>
          <a:lstStyle/>
          <a:p>
            <a:r>
              <a:rPr lang="en-US" altLang="ko-KR" dirty="0"/>
              <a:t>YOLO </a:t>
            </a:r>
            <a:r>
              <a:rPr lang="en-US" altLang="ko-KR" dirty="0" smtClean="0"/>
              <a:t>v5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pPr lvl="1"/>
            <a:r>
              <a:rPr lang="en-US" altLang="ko-KR" dirty="0" err="1" smtClean="0"/>
              <a:t>Github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yolo v5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6BDDD5-B7FB-4D69-BDC9-1BADD53B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4" y="1897165"/>
            <a:ext cx="8788615" cy="21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28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D2FAD-CAAE-4126-AE6B-18D53420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학습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사용할 </a:t>
            </a:r>
            <a:r>
              <a:rPr lang="en-US" altLang="ko-KR" dirty="0" smtClean="0"/>
              <a:t>yolo v5 </a:t>
            </a:r>
            <a:r>
              <a:rPr lang="ko-KR" altLang="en-US" dirty="0" smtClean="0"/>
              <a:t>모델 선택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yolo5s.pt /</a:t>
            </a:r>
            <a:r>
              <a:rPr lang="en-US" altLang="ko-KR" dirty="0"/>
              <a:t> </a:t>
            </a:r>
            <a:r>
              <a:rPr lang="en-US" altLang="ko-KR" dirty="0" smtClean="0"/>
              <a:t>yolo5m.pt /</a:t>
            </a:r>
            <a:r>
              <a:rPr lang="en-US" altLang="ko-KR" dirty="0"/>
              <a:t> </a:t>
            </a:r>
            <a:r>
              <a:rPr lang="en-US" altLang="ko-KR" dirty="0" smtClean="0"/>
              <a:t>yolo5l.pt /</a:t>
            </a:r>
            <a:r>
              <a:rPr lang="en-US" altLang="ko-KR" dirty="0"/>
              <a:t> </a:t>
            </a:r>
            <a:r>
              <a:rPr lang="en-US" altLang="ko-KR" dirty="0" smtClean="0"/>
              <a:t>yolo5x.pt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B37BCC-65EE-4A2C-BC7A-56DC9A57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1" y="2236426"/>
            <a:ext cx="7543800" cy="1038225"/>
          </a:xfrm>
          <a:prstGeom prst="rect">
            <a:avLst/>
          </a:prstGeom>
        </p:spPr>
      </p:pic>
      <p:pic>
        <p:nvPicPr>
          <p:cNvPr id="20" name="Picture 2" descr="https://blog.kakaocdn.net/dn/c2dBYI/btqZrgKVVDs/jQWIhy1euyqJ43KGE41h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69" y="3683237"/>
            <a:ext cx="6140367" cy="233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60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D2FAD-CAAE-4126-AE6B-18D53420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Yolo v5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속도 및 성능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Small / Medium/ Large / X-Large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B37BCC-65EE-4A2C-BC7A-56DC9A57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1370915" y="2926984"/>
            <a:ext cx="6947731" cy="823212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성능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</a:t>
            </a:r>
            <a:r>
              <a:rPr kumimoji="1" lang="en-US" altLang="ko-KR" sz="1600" dirty="0" smtClean="0">
                <a:latin typeface="Arial" charset="0"/>
                <a:ea typeface="굴림" pitchFamily="50" charset="-127"/>
              </a:rPr>
              <a:t>mAP@0.5)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 flipH="1">
            <a:off x="1076769" y="3624342"/>
            <a:ext cx="6947731" cy="823212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속도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굴림" pitchFamily="50" charset="-127"/>
              </a:rPr>
              <a:t>(FPS</a:t>
            </a:r>
            <a:r>
              <a:rPr kumimoji="1" lang="en-US" altLang="ko-KR" sz="1600" dirty="0" smtClean="0">
                <a:latin typeface="Arial" charset="0"/>
                <a:ea typeface="굴림" pitchFamily="50" charset="-127"/>
              </a:rPr>
              <a:t>)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769" y="2596471"/>
            <a:ext cx="1079142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kern="0" dirty="0">
                <a:latin typeface="맑은 고딕"/>
                <a:ea typeface="맑은 고딕"/>
              </a:rPr>
              <a:t>y</a:t>
            </a:r>
            <a:r>
              <a:rPr kumimoji="1" lang="en-US" altLang="ko-KR" sz="1600" b="1" kern="0" dirty="0" smtClean="0">
                <a:latin typeface="맑은 고딕"/>
                <a:ea typeface="맑은 고딕"/>
              </a:rPr>
              <a:t>olo5s.pt</a:t>
            </a:r>
            <a:endParaRPr kumimoji="1" lang="ko-KR" altLang="en-US" sz="1600" b="1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946" y="2588430"/>
            <a:ext cx="1173719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kern="0" dirty="0" smtClean="0">
                <a:latin typeface="맑은 고딕"/>
                <a:ea typeface="맑은 고딕"/>
              </a:rPr>
              <a:t>yolo5m.pt</a:t>
            </a:r>
            <a:endParaRPr kumimoji="1" lang="ko-KR" altLang="en-US" sz="1600" b="1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7011" y="2588430"/>
            <a:ext cx="104067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kern="0" dirty="0" smtClean="0">
                <a:latin typeface="맑은 고딕"/>
                <a:ea typeface="맑은 고딕"/>
              </a:rPr>
              <a:t>yolo5l.pt</a:t>
            </a:r>
            <a:endParaRPr kumimoji="1" lang="ko-KR" altLang="en-US" sz="1600" b="1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9188" y="2596471"/>
            <a:ext cx="1095172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kern="0" dirty="0" smtClean="0">
                <a:latin typeface="맑은 고딕"/>
                <a:ea typeface="맑은 고딕"/>
              </a:rPr>
              <a:t>yolo5x.pt</a:t>
            </a:r>
            <a:endParaRPr kumimoji="1" lang="ko-KR" altLang="en-US" sz="1600" b="1" i="0" u="none" strike="noStrike" kern="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94651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CA7467-0F05-43D6-A2CA-DA65348E0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Loss </a:t>
            </a:r>
            <a:r>
              <a:rPr lang="ko-KR" altLang="en-US" dirty="0" smtClean="0"/>
              <a:t>그래프 확인</a:t>
            </a:r>
            <a:endParaRPr lang="en-US" altLang="ko-KR" dirty="0"/>
          </a:p>
          <a:p>
            <a:pPr lvl="1"/>
            <a:r>
              <a:rPr lang="en-US" altLang="ko-KR" dirty="0" smtClean="0"/>
              <a:t>Display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텐서보드</a:t>
            </a:r>
            <a:r>
              <a:rPr lang="ko-KR" altLang="en-US" dirty="0" smtClean="0"/>
              <a:t> 이용</a:t>
            </a:r>
            <a:endParaRPr lang="en-US" altLang="ko-KR" dirty="0"/>
          </a:p>
          <a:p>
            <a:pPr marL="355600" lvl="1"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3DEAB2-47DA-4255-9E2D-2DE0F281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 진행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31" y="2192925"/>
            <a:ext cx="6102021" cy="12628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45" y="764200"/>
            <a:ext cx="1360284" cy="32055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05" y="3848121"/>
            <a:ext cx="3297635" cy="15575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101" y="3969737"/>
            <a:ext cx="4403423" cy="23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89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BA1041-35B6-4E0D-9E1F-D8D12034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대화 결과 다운로드</a:t>
            </a:r>
            <a:endParaRPr lang="en-US" altLang="ko-KR" dirty="0"/>
          </a:p>
          <a:p>
            <a:pPr lvl="1"/>
            <a:r>
              <a:rPr lang="en-US" altLang="ko-KR" dirty="0"/>
              <a:t>Loss </a:t>
            </a:r>
            <a:r>
              <a:rPr lang="ko-KR" altLang="en-US" dirty="0"/>
              <a:t>그래프</a:t>
            </a:r>
            <a:endParaRPr lang="en-US" altLang="ko-KR" dirty="0"/>
          </a:p>
          <a:p>
            <a:pPr lvl="1"/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 smtClean="0"/>
              <a:t>학습되어 </a:t>
            </a:r>
            <a:r>
              <a:rPr lang="ko-KR" altLang="en-US" dirty="0"/>
              <a:t>도출된 베스트 </a:t>
            </a:r>
            <a:r>
              <a:rPr lang="en-US" altLang="ko-KR" smtClean="0"/>
              <a:t>weight </a:t>
            </a:r>
            <a:r>
              <a:rPr lang="ko-KR" altLang="en-US" smtClean="0"/>
              <a:t>모델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5555D3-6CDB-44C4-A7FD-DDB35571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학습 진행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24" y="2927379"/>
            <a:ext cx="6445554" cy="10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3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CF26FC-1F0A-4D01-8F88-89D70AE43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버클리 데이터 셋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CA5F66-56E5-4368-A68F-D17045D55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DCA92E-7236-4205-B51F-48CC34A1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71" y="928670"/>
            <a:ext cx="8404260" cy="5500726"/>
          </a:xfrm>
        </p:spPr>
        <p:txBody>
          <a:bodyPr/>
          <a:lstStyle/>
          <a:p>
            <a:r>
              <a:rPr lang="ko-KR" altLang="en-US" dirty="0"/>
              <a:t>버클리 데이터셋</a:t>
            </a:r>
            <a:endParaRPr lang="en-US" altLang="ko-KR" dirty="0"/>
          </a:p>
          <a:p>
            <a:pPr lvl="1"/>
            <a:r>
              <a:rPr lang="en-US" altLang="ko-KR" dirty="0"/>
              <a:t>UC </a:t>
            </a:r>
            <a:r>
              <a:rPr lang="ko-KR" altLang="en-US" dirty="0"/>
              <a:t>버클리 인공지능 연구 실험실에서 제공하는 운전 데이터 베이스</a:t>
            </a:r>
            <a:endParaRPr lang="en-US" altLang="ko-KR" dirty="0"/>
          </a:p>
          <a:p>
            <a:pPr lvl="1"/>
            <a:r>
              <a:rPr lang="ko-KR" altLang="en-US" dirty="0"/>
              <a:t>주야간</a:t>
            </a:r>
            <a:r>
              <a:rPr lang="en-US" altLang="ko-KR" dirty="0"/>
              <a:t>, </a:t>
            </a:r>
            <a:r>
              <a:rPr lang="ko-KR" altLang="en-US" dirty="0"/>
              <a:t>비 등 다양한 운전 환경 데이터 구성</a:t>
            </a:r>
            <a:endParaRPr lang="en-US" altLang="ko-KR" dirty="0"/>
          </a:p>
          <a:p>
            <a:pPr lvl="1"/>
            <a:r>
              <a:rPr lang="en-US" altLang="ko-KR" dirty="0"/>
              <a:t>2018</a:t>
            </a:r>
            <a:r>
              <a:rPr lang="ko-KR" altLang="en-US" dirty="0"/>
              <a:t>년부터 일반인들에게 무료로 데이터셋을 제공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A17141-1B5D-4F09-9F0C-2CD15F59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버클리 데이터 셋</a:t>
            </a:r>
          </a:p>
        </p:txBody>
      </p:sp>
      <p:pic>
        <p:nvPicPr>
          <p:cNvPr id="1026" name="Picture 2" descr="f1.JPG (962×687)">
            <a:extLst>
              <a:ext uri="{FF2B5EF4-FFF2-40B4-BE49-F238E27FC236}">
                <a16:creationId xmlns:a16="http://schemas.microsoft.com/office/drawing/2014/main" id="{421ED566-FEF8-4F1B-ADCA-851854322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70" y="2621723"/>
            <a:ext cx="4832059" cy="34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6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body" idx="1"/>
          </p:nvPr>
        </p:nvSpPr>
        <p:spPr>
          <a:xfrm>
            <a:off x="380971" y="928670"/>
            <a:ext cx="8404260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버클리 데이터 셋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제공되는 데이터셋 종류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비디오 데이터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객체 인식된 도로 환경 데이터</a:t>
            </a: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차, 트럭, 사람, 차량 표지판 등 10가지의 클래스로 구성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 err="1"/>
              <a:t>Lane</a:t>
            </a:r>
            <a:r>
              <a:rPr lang="ko-KR" dirty="0"/>
              <a:t> </a:t>
            </a:r>
            <a:r>
              <a:rPr lang="ko-KR" dirty="0" err="1"/>
              <a:t>Masking</a:t>
            </a:r>
            <a:r>
              <a:rPr lang="ko-KR" dirty="0"/>
              <a:t> 데이터</a:t>
            </a: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차선 위치 및 횡단보도 경계 표시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 err="1"/>
              <a:t>Segmentation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ko-KR" dirty="0"/>
              <a:t>10</a:t>
            </a:r>
            <a:r>
              <a:rPr lang="ko-KR" altLang="en-US" dirty="0"/>
              <a:t>가지 객체 및 차도를 표시하는 </a:t>
            </a:r>
            <a:r>
              <a:rPr lang="en-US" altLang="ko-KR" dirty="0"/>
              <a:t>Segmentation </a:t>
            </a:r>
            <a:r>
              <a:rPr lang="ko-KR" altLang="en-US" dirty="0"/>
              <a:t>데이터로 구성</a:t>
            </a:r>
            <a:endParaRPr dirty="0"/>
          </a:p>
          <a:p>
            <a:pPr marL="896938" lvl="3" indent="-76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719138" lvl="2" indent="-76200" algn="l" rtl="0">
              <a:spcBef>
                <a:spcPts val="320"/>
              </a:spcBef>
              <a:spcAft>
                <a:spcPts val="0"/>
              </a:spcAft>
              <a:buSzPts val="1600"/>
              <a:buFont typeface="Malgun Gothic"/>
              <a:buNone/>
            </a:pPr>
            <a:endParaRPr dirty="0"/>
          </a:p>
        </p:txBody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380975" y="71414"/>
            <a:ext cx="8404259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버클리 데이터 셋</a:t>
            </a:r>
            <a:endParaRPr dirty="0"/>
          </a:p>
        </p:txBody>
      </p:sp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857" y="3679033"/>
            <a:ext cx="3948244" cy="245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6464" y="3679034"/>
            <a:ext cx="3948244" cy="24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/>
        </p:nvSpPr>
        <p:spPr>
          <a:xfrm>
            <a:off x="1888204" y="6162603"/>
            <a:ext cx="14415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Noto Sans Symbols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6401481" y="6157500"/>
            <a:ext cx="14415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Noto Sans Symbols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Lane Markings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body" idx="1"/>
          </p:nvPr>
        </p:nvSpPr>
        <p:spPr>
          <a:xfrm>
            <a:off x="380971" y="928670"/>
            <a:ext cx="8404260" cy="55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버클리 데이터 셋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dirty="0">
                <a:solidFill>
                  <a:schemeClr val="tx1"/>
                </a:solidFill>
              </a:rPr>
              <a:t>간단한 데이터셋 설치 </a:t>
            </a:r>
            <a:r>
              <a:rPr lang="ko-KR" altLang="en-US" dirty="0" smtClean="0">
                <a:solidFill>
                  <a:schemeClr val="tx1"/>
                </a:solidFill>
              </a:rPr>
              <a:t>지원 </a:t>
            </a:r>
            <a:endParaRPr lang="en-US" altLang="ko-KR" dirty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://bdd-data.berkeley.edu/</a:t>
            </a:r>
            <a:r>
              <a:rPr lang="ko-KR" dirty="0"/>
              <a:t> 에 들어가서 데이터셋 설치 </a:t>
            </a:r>
            <a:r>
              <a:rPr lang="ko-KR" dirty="0" smtClean="0"/>
              <a:t>가능</a:t>
            </a:r>
            <a:r>
              <a:rPr lang="en-US" altLang="ko-KR" dirty="0" smtClean="0"/>
              <a:t> (</a:t>
            </a:r>
            <a:r>
              <a:rPr lang="ko-KR" altLang="en-US" dirty="0" smtClean="0"/>
              <a:t>필요하다면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회원가입 필요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/>
              <a:t>다양한 종류의 버클리 데이터셋 다운로드 가능</a:t>
            </a:r>
            <a:endParaRPr dirty="0"/>
          </a:p>
          <a:p>
            <a:pPr marL="541338" lvl="1" indent="-84137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dirty="0"/>
          </a:p>
        </p:txBody>
      </p: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380975" y="71414"/>
            <a:ext cx="8404259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버클리 데이터 셋</a:t>
            </a:r>
            <a:endParaRPr dirty="0"/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144" y="2122065"/>
            <a:ext cx="2821847" cy="1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38" y="4904162"/>
            <a:ext cx="7695326" cy="121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10E6B9-F053-461E-AE06-4AADAB9E5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버클리 데이터 셋 특징</a:t>
            </a:r>
            <a:endParaRPr lang="en-US" altLang="ko-KR" dirty="0"/>
          </a:p>
          <a:p>
            <a:pPr lvl="1"/>
            <a:r>
              <a:rPr lang="en-US" altLang="ko-KR" dirty="0"/>
              <a:t>6.5GB </a:t>
            </a:r>
            <a:r>
              <a:rPr lang="ko-KR" altLang="en-US" dirty="0"/>
              <a:t>크기의 도로 데이터 활용</a:t>
            </a:r>
            <a:endParaRPr lang="en-US" altLang="ko-KR" dirty="0"/>
          </a:p>
          <a:p>
            <a:pPr lvl="2"/>
            <a:r>
              <a:rPr lang="ko-KR" altLang="en-US" dirty="0"/>
              <a:t>차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차량 표지판 등 </a:t>
            </a:r>
            <a:r>
              <a:rPr lang="en-US" altLang="ko-KR" dirty="0"/>
              <a:t>10</a:t>
            </a:r>
            <a:r>
              <a:rPr lang="ko-KR" altLang="en-US" dirty="0"/>
              <a:t>가지 클래스 검출</a:t>
            </a:r>
            <a:endParaRPr lang="en-US" altLang="ko-KR" dirty="0"/>
          </a:p>
          <a:p>
            <a:pPr lvl="1"/>
            <a:r>
              <a:rPr lang="en-US" altLang="ko-KR" dirty="0"/>
              <a:t>YOLO</a:t>
            </a:r>
            <a:r>
              <a:rPr lang="ko-KR" altLang="en-US" dirty="0"/>
              <a:t>와 버클리 데이터셋 경계 박스 비교</a:t>
            </a:r>
            <a:endParaRPr lang="en-US" altLang="ko-KR" dirty="0"/>
          </a:p>
          <a:p>
            <a:pPr lvl="2"/>
            <a:r>
              <a:rPr lang="ko-KR" altLang="en-US" dirty="0"/>
              <a:t>버클리 데이터 경계 박스의 부정확함</a:t>
            </a:r>
            <a:endParaRPr lang="en-US" altLang="ko-KR" dirty="0"/>
          </a:p>
          <a:p>
            <a:pPr lvl="3"/>
            <a:r>
              <a:rPr lang="ko-KR" altLang="en-US" dirty="0"/>
              <a:t>차량을 정확하게 경계박스를 </a:t>
            </a:r>
            <a:r>
              <a:rPr lang="ko-KR" altLang="en-US" dirty="0" err="1"/>
              <a:t>구성하지않음</a:t>
            </a:r>
            <a:endParaRPr lang="en-US" altLang="ko-KR" dirty="0"/>
          </a:p>
          <a:p>
            <a:pPr lvl="3"/>
            <a:r>
              <a:rPr lang="ko-KR" altLang="en-US" dirty="0"/>
              <a:t>사람 경계박스가 실제와 크게 다름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21BBD9-2CB9-489E-A455-E2AEFA6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버클리 데이터 셋</a:t>
            </a:r>
          </a:p>
        </p:txBody>
      </p:sp>
      <p:grpSp>
        <p:nvGrpSpPr>
          <p:cNvPr id="6" name="Google Shape;136;p9">
            <a:extLst>
              <a:ext uri="{FF2B5EF4-FFF2-40B4-BE49-F238E27FC236}">
                <a16:creationId xmlns:a16="http://schemas.microsoft.com/office/drawing/2014/main" id="{B157FE69-0E34-40E0-A19B-48F125255F74}"/>
              </a:ext>
            </a:extLst>
          </p:cNvPr>
          <p:cNvGrpSpPr/>
          <p:nvPr/>
        </p:nvGrpSpPr>
        <p:grpSpPr>
          <a:xfrm>
            <a:off x="485033" y="3712666"/>
            <a:ext cx="8173933" cy="2216664"/>
            <a:chOff x="104422" y="3712666"/>
            <a:chExt cx="8173933" cy="2216664"/>
          </a:xfrm>
        </p:grpSpPr>
        <p:pic>
          <p:nvPicPr>
            <p:cNvPr id="7" name="Google Shape;137;p9">
              <a:extLst>
                <a:ext uri="{FF2B5EF4-FFF2-40B4-BE49-F238E27FC236}">
                  <a16:creationId xmlns:a16="http://schemas.microsoft.com/office/drawing/2014/main" id="{72EB2587-B55A-402E-B85C-A0247964BA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4422" y="3712666"/>
              <a:ext cx="3982300" cy="2216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8;p9">
              <a:extLst>
                <a:ext uri="{FF2B5EF4-FFF2-40B4-BE49-F238E27FC236}">
                  <a16:creationId xmlns:a16="http://schemas.microsoft.com/office/drawing/2014/main" id="{74281EEF-3288-4229-B86A-B379E93A98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37162" y="3712666"/>
              <a:ext cx="3941193" cy="22166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00EBAD-D7F8-4D48-A3E1-2E2D80056D33}"/>
              </a:ext>
            </a:extLst>
          </p:cNvPr>
          <p:cNvSpPr txBox="1"/>
          <p:nvPr/>
        </p:nvSpPr>
        <p:spPr>
          <a:xfrm>
            <a:off x="1100721" y="6040863"/>
            <a:ext cx="275092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버클리 데이터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YOLO </a:t>
            </a:r>
            <a:r>
              <a:rPr kumimoji="1" lang="ko-KR" altLang="en-US" sz="1200" b="1" kern="0" dirty="0">
                <a:latin typeface="맑은 고딕"/>
                <a:ea typeface="맑은 고딕"/>
              </a:rPr>
              <a:t>객체 인식 결과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1AE12-22E7-4708-9D36-6CB53C844C46}"/>
              </a:ext>
            </a:extLst>
          </p:cNvPr>
          <p:cNvSpPr txBox="1"/>
          <p:nvPr/>
        </p:nvSpPr>
        <p:spPr>
          <a:xfrm>
            <a:off x="5401997" y="6040862"/>
            <a:ext cx="2572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버클리 데이터셋 제공 라벨 시각화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1" name="Google Shape;139;p9">
            <a:extLst>
              <a:ext uri="{FF2B5EF4-FFF2-40B4-BE49-F238E27FC236}">
                <a16:creationId xmlns:a16="http://schemas.microsoft.com/office/drawing/2014/main" id="{CA2A113D-FC63-4E61-8E6B-99BAD09A9312}"/>
              </a:ext>
            </a:extLst>
          </p:cNvPr>
          <p:cNvGrpSpPr/>
          <p:nvPr/>
        </p:nvGrpSpPr>
        <p:grpSpPr>
          <a:xfrm>
            <a:off x="5477498" y="2055302"/>
            <a:ext cx="3557445" cy="915511"/>
            <a:chOff x="3249651" y="2269821"/>
            <a:chExt cx="4328835" cy="947369"/>
          </a:xfrm>
        </p:grpSpPr>
        <p:pic>
          <p:nvPicPr>
            <p:cNvPr id="12" name="Google Shape;140;p9">
              <a:extLst>
                <a:ext uri="{FF2B5EF4-FFF2-40B4-BE49-F238E27FC236}">
                  <a16:creationId xmlns:a16="http://schemas.microsoft.com/office/drawing/2014/main" id="{B109426D-8D21-4C3E-84CE-D18BF0CFCA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49651" y="2269821"/>
              <a:ext cx="1975365" cy="947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41;p9">
              <a:extLst>
                <a:ext uri="{FF2B5EF4-FFF2-40B4-BE49-F238E27FC236}">
                  <a16:creationId xmlns:a16="http://schemas.microsoft.com/office/drawing/2014/main" id="{F912FC85-339A-4045-BC31-6890B306B1F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41645" y="2269821"/>
              <a:ext cx="2236841" cy="94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EFB4C0-CE9A-481A-AE46-9B9453CD65E1}"/>
              </a:ext>
            </a:extLst>
          </p:cNvPr>
          <p:cNvSpPr txBox="1"/>
          <p:nvPr/>
        </p:nvSpPr>
        <p:spPr>
          <a:xfrm>
            <a:off x="6335842" y="3006834"/>
            <a:ext cx="1976133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사람 경계박스의 부정확함</a:t>
            </a:r>
          </a:p>
        </p:txBody>
      </p:sp>
    </p:spTree>
    <p:extLst>
      <p:ext uri="{BB962C8B-B14F-4D97-AF65-F5344CB8AC3E}">
        <p14:creationId xmlns:p14="http://schemas.microsoft.com/office/powerpoint/2010/main" val="360556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926BD-C1FE-4555-B477-9F70FBD8B3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제공 데이터 셋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353A9-B084-43D5-9CF7-EC367BB4B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01554"/>
      </p:ext>
    </p:extLst>
  </p:cSld>
  <p:clrMapOvr>
    <a:masterClrMapping/>
  </p:clrMapOvr>
</p:sld>
</file>

<file path=ppt/theme/theme1.xml><?xml version="1.0" encoding="utf-8"?>
<a:theme xmlns:a="http://schemas.openxmlformats.org/drawingml/2006/main" name="국민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sq" cmpd="sng" algn="ctr">
          <a:solidFill>
            <a:schemeClr val="tx1"/>
          </a:solidFill>
          <a:prstDash val="solid"/>
          <a:miter lim="800000"/>
          <a:headEnd type="none" w="med" len="med"/>
          <a:tailEnd type="triangle" w="lg" len="med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noFill/>
        <a:ln w="19050" cap="sq" cmpd="sng" algn="ctr">
          <a:solidFill>
            <a:schemeClr val="tx1"/>
          </a:solidFill>
          <a:prstDash val="solid"/>
          <a:miter lim="800000"/>
          <a:headEnd type="none" w="med" len="med"/>
          <a:tailEnd type="none" w="lg" len="med"/>
        </a:ln>
        <a:effectLst/>
      </a:spPr>
      <a:bodyPr/>
      <a:lstStyle/>
    </a:lnDef>
    <a:txDef>
      <a:spPr/>
      <a:bodyPr wrap="none" rtlCol="0">
        <a:spAutoFit/>
      </a:bodyPr>
      <a:lstStyle>
        <a:defPPr marL="342900" marR="0" indent="-342900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33CC"/>
          </a:buClr>
          <a:buSzTx/>
          <a:buFont typeface="Wingdings" pitchFamily="2" charset="2"/>
          <a:buNone/>
          <a:tabLst/>
          <a:defRPr kumimoji="1" sz="2400" b="1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맑은 고딕"/>
            <a:ea typeface="맑은 고딕"/>
            <a:cs typeface="+mn-cs"/>
          </a:defRPr>
        </a:defPPr>
      </a:lstStyle>
    </a:txDef>
  </a:objectDefaults>
  <a:extraClrSchemeLst>
    <a:extraClrScheme>
      <a:clrScheme name="1_rtcc-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tcc-v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tcc-v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tcc-v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tcc-v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tcc-v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tcc-v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tcc-v3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국민대" id="{5A14C341-E12E-4551-96AB-0380622CA852}" vid="{DBFF2744-A2CE-4C2E-A4EE-882C55B9973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국민대</Template>
  <TotalTime>2295</TotalTime>
  <Words>990</Words>
  <Application>Microsoft Office PowerPoint</Application>
  <PresentationFormat>화면 슬라이드 쇼(4:3)</PresentationFormat>
  <Paragraphs>278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Noto Sans Symbols</vt:lpstr>
      <vt:lpstr>굴림</vt:lpstr>
      <vt:lpstr>굴림체</vt:lpstr>
      <vt:lpstr>Malgun Gothic</vt:lpstr>
      <vt:lpstr>Malgun Gothic</vt:lpstr>
      <vt:lpstr>Arial</vt:lpstr>
      <vt:lpstr>Consolas</vt:lpstr>
      <vt:lpstr>Times New Roman</vt:lpstr>
      <vt:lpstr>Wingdings</vt:lpstr>
      <vt:lpstr>국민대</vt:lpstr>
      <vt:lpstr>PowerPoint 프레젠테이션</vt:lpstr>
      <vt:lpstr>목차</vt:lpstr>
      <vt:lpstr>대회 개요</vt:lpstr>
      <vt:lpstr>PowerPoint 프레젠테이션</vt:lpstr>
      <vt:lpstr>버클리 데이터 셋</vt:lpstr>
      <vt:lpstr>버클리 데이터 셋</vt:lpstr>
      <vt:lpstr>버클리 데이터 셋</vt:lpstr>
      <vt:lpstr>버클리 데이터 셋</vt:lpstr>
      <vt:lpstr>PowerPoint 프레젠테이션</vt:lpstr>
      <vt:lpstr>제공 데이터 셋 설명</vt:lpstr>
      <vt:lpstr>제공 데이터 셋 설명</vt:lpstr>
      <vt:lpstr>제공 데이터 셋 설명</vt:lpstr>
      <vt:lpstr>제공 데이터 셋 설명</vt:lpstr>
      <vt:lpstr>PowerPoint 프레젠테이션</vt:lpstr>
      <vt:lpstr>대회 제출 및 평가</vt:lpstr>
      <vt:lpstr>대회 제출 및 평가</vt:lpstr>
      <vt:lpstr>대회 제출 및 평가</vt:lpstr>
      <vt:lpstr>PowerPoint 프레젠테이션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  <vt:lpstr>데이터 학습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이승현(학생-전자공학전공)</dc:creator>
  <cp:lastModifiedBy>Control5067</cp:lastModifiedBy>
  <cp:revision>91</cp:revision>
  <dcterms:created xsi:type="dcterms:W3CDTF">2021-01-17T01:08:28Z</dcterms:created>
  <dcterms:modified xsi:type="dcterms:W3CDTF">2021-08-04T09:36:49Z</dcterms:modified>
</cp:coreProperties>
</file>